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7" r:id="rId1"/>
  </p:sldMasterIdLst>
  <p:notesMasterIdLst>
    <p:notesMasterId r:id="rId25"/>
  </p:notesMasterIdLst>
  <p:sldIdLst>
    <p:sldId id="256" r:id="rId2"/>
    <p:sldId id="257" r:id="rId3"/>
    <p:sldId id="275" r:id="rId4"/>
    <p:sldId id="281" r:id="rId5"/>
    <p:sldId id="258" r:id="rId6"/>
    <p:sldId id="280" r:id="rId7"/>
    <p:sldId id="259" r:id="rId8"/>
    <p:sldId id="278" r:id="rId9"/>
    <p:sldId id="279" r:id="rId10"/>
    <p:sldId id="260" r:id="rId11"/>
    <p:sldId id="271" r:id="rId12"/>
    <p:sldId id="264" r:id="rId13"/>
    <p:sldId id="265" r:id="rId14"/>
    <p:sldId id="272" r:id="rId15"/>
    <p:sldId id="263" r:id="rId16"/>
    <p:sldId id="261" r:id="rId17"/>
    <p:sldId id="262" r:id="rId18"/>
    <p:sldId id="274" r:id="rId19"/>
    <p:sldId id="270" r:id="rId20"/>
    <p:sldId id="269" r:id="rId21"/>
    <p:sldId id="282" r:id="rId22"/>
    <p:sldId id="283" r:id="rId23"/>
    <p:sldId id="277"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01D460E-951B-4210-8B4D-EEA2F80302BB}">
          <p14:sldIdLst>
            <p14:sldId id="256"/>
            <p14:sldId id="257"/>
            <p14:sldId id="275"/>
            <p14:sldId id="281"/>
            <p14:sldId id="258"/>
            <p14:sldId id="280"/>
            <p14:sldId id="259"/>
            <p14:sldId id="278"/>
            <p14:sldId id="279"/>
            <p14:sldId id="260"/>
            <p14:sldId id="271"/>
            <p14:sldId id="264"/>
            <p14:sldId id="265"/>
            <p14:sldId id="272"/>
            <p14:sldId id="263"/>
            <p14:sldId id="261"/>
            <p14:sldId id="262"/>
            <p14:sldId id="274"/>
            <p14:sldId id="270"/>
            <p14:sldId id="269"/>
            <p14:sldId id="282"/>
            <p14:sldId id="283"/>
            <p14:sldId id="27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9A1CB4-43DB-4D84-9B39-F89A69C998DA}"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75AEB4B7-02A6-43FC-9473-99108ED7EB41}">
      <dgm:prSet phldrT="[Text]" custT="1"/>
      <dgm:spPr/>
      <dgm:t>
        <a:bodyPr/>
        <a:lstStyle/>
        <a:p>
          <a:r>
            <a:rPr lang="en-US" sz="1600" dirty="0"/>
            <a:t>The editor would have </a:t>
          </a:r>
        </a:p>
        <a:p>
          <a:r>
            <a:rPr lang="en-US" sz="1600" dirty="0"/>
            <a:t>GUI build using </a:t>
          </a:r>
          <a:r>
            <a:rPr lang="en-US" sz="1600" dirty="0" err="1"/>
            <a:t>tkinter</a:t>
          </a:r>
          <a:endParaRPr lang="en-US" sz="1600" dirty="0"/>
        </a:p>
      </dgm:t>
    </dgm:pt>
    <dgm:pt modelId="{F3EB74A6-5CCC-444D-8559-892B9E040B7E}" type="parTrans" cxnId="{88C2AAB5-2025-47AA-8A71-452CA9889BD4}">
      <dgm:prSet/>
      <dgm:spPr/>
      <dgm:t>
        <a:bodyPr/>
        <a:lstStyle/>
        <a:p>
          <a:endParaRPr lang="en-IN"/>
        </a:p>
      </dgm:t>
    </dgm:pt>
    <dgm:pt modelId="{1BC57EB3-297B-4F81-A5CB-D773125CED37}" type="sibTrans" cxnId="{88C2AAB5-2025-47AA-8A71-452CA9889BD4}">
      <dgm:prSet/>
      <dgm:spPr/>
      <dgm:t>
        <a:bodyPr/>
        <a:lstStyle/>
        <a:p>
          <a:endParaRPr lang="en-IN"/>
        </a:p>
      </dgm:t>
    </dgm:pt>
    <dgm:pt modelId="{4F6B35CC-A3AD-4F07-9FAF-1A285E7E9637}">
      <dgm:prSet phldrT="[Text]" custT="1"/>
      <dgm:spPr/>
      <dgm:t>
        <a:bodyPr/>
        <a:lstStyle/>
        <a:p>
          <a:r>
            <a:rPr lang="en-US" sz="1600" dirty="0"/>
            <a:t>User can edit image using </a:t>
          </a:r>
        </a:p>
        <a:p>
          <a:r>
            <a:rPr lang="en-US" sz="1600" dirty="0"/>
            <a:t>Various image editing tools </a:t>
          </a:r>
          <a:endParaRPr lang="en-IN" sz="1600" dirty="0"/>
        </a:p>
      </dgm:t>
    </dgm:pt>
    <dgm:pt modelId="{79B2B7D7-5259-4761-B17E-51F07BCE5452}" type="parTrans" cxnId="{166DD5CB-EEF8-44D5-A0A3-721EB7F44A97}">
      <dgm:prSet/>
      <dgm:spPr/>
      <dgm:t>
        <a:bodyPr/>
        <a:lstStyle/>
        <a:p>
          <a:endParaRPr lang="en-IN"/>
        </a:p>
      </dgm:t>
    </dgm:pt>
    <dgm:pt modelId="{A5B758E7-577B-4D46-8B2D-F7C6668B4E96}" type="sibTrans" cxnId="{166DD5CB-EEF8-44D5-A0A3-721EB7F44A97}">
      <dgm:prSet/>
      <dgm:spPr/>
      <dgm:t>
        <a:bodyPr/>
        <a:lstStyle/>
        <a:p>
          <a:endParaRPr lang="en-IN"/>
        </a:p>
      </dgm:t>
    </dgm:pt>
    <dgm:pt modelId="{FF0CEA6A-4157-447F-8E05-431A04B15429}">
      <dgm:prSet phldrT="[Text]" custT="1"/>
      <dgm:spPr/>
      <dgm:t>
        <a:bodyPr/>
        <a:lstStyle/>
        <a:p>
          <a:r>
            <a:rPr lang="en-US" sz="1600" dirty="0"/>
            <a:t>It would have face </a:t>
          </a:r>
        </a:p>
        <a:p>
          <a:r>
            <a:rPr lang="en-US" sz="1600" dirty="0"/>
            <a:t>Detection  ability so that we can </a:t>
          </a:r>
        </a:p>
        <a:p>
          <a:r>
            <a:rPr lang="en-US" sz="1600" dirty="0"/>
            <a:t>Manipulate face data.</a:t>
          </a:r>
          <a:endParaRPr lang="en-IN" sz="1600" dirty="0"/>
        </a:p>
      </dgm:t>
    </dgm:pt>
    <dgm:pt modelId="{40D82AD9-3580-4901-9244-22A6A001B030}" type="parTrans" cxnId="{9F4A1E0E-3CD5-4560-B757-0958AF597E60}">
      <dgm:prSet/>
      <dgm:spPr/>
      <dgm:t>
        <a:bodyPr/>
        <a:lstStyle/>
        <a:p>
          <a:endParaRPr lang="en-IN"/>
        </a:p>
      </dgm:t>
    </dgm:pt>
    <dgm:pt modelId="{FC5DD602-AF48-4161-A035-4B40ADECC25C}" type="sibTrans" cxnId="{9F4A1E0E-3CD5-4560-B757-0958AF597E60}">
      <dgm:prSet/>
      <dgm:spPr/>
      <dgm:t>
        <a:bodyPr/>
        <a:lstStyle/>
        <a:p>
          <a:endParaRPr lang="en-IN"/>
        </a:p>
      </dgm:t>
    </dgm:pt>
    <dgm:pt modelId="{EE31B20D-CCBE-4A4A-B5F6-C0517C70916A}">
      <dgm:prSet phldrT="[Text]" custT="1"/>
      <dgm:spPr/>
      <dgm:t>
        <a:bodyPr/>
        <a:lstStyle/>
        <a:p>
          <a:r>
            <a:rPr lang="en-US" sz="1600" dirty="0"/>
            <a:t>We would also add extra </a:t>
          </a:r>
        </a:p>
        <a:p>
          <a:r>
            <a:rPr lang="en-US" sz="1600" dirty="0"/>
            <a:t>utilities such as steganography, </a:t>
          </a:r>
        </a:p>
        <a:p>
          <a:r>
            <a:rPr lang="en-US" sz="1600" dirty="0"/>
            <a:t>Image sorting using face data.</a:t>
          </a:r>
          <a:endParaRPr lang="en-IN" sz="1600" dirty="0"/>
        </a:p>
      </dgm:t>
    </dgm:pt>
    <dgm:pt modelId="{738D1FAF-54A7-461C-B9BF-12288DCCFDE7}" type="parTrans" cxnId="{2F4DA0DF-2D8D-4070-AB2E-15596CBA50FA}">
      <dgm:prSet/>
      <dgm:spPr/>
      <dgm:t>
        <a:bodyPr/>
        <a:lstStyle/>
        <a:p>
          <a:endParaRPr lang="en-IN"/>
        </a:p>
      </dgm:t>
    </dgm:pt>
    <dgm:pt modelId="{E1627125-837A-4F81-96ED-F5C646E0575C}" type="sibTrans" cxnId="{2F4DA0DF-2D8D-4070-AB2E-15596CBA50FA}">
      <dgm:prSet/>
      <dgm:spPr/>
      <dgm:t>
        <a:bodyPr/>
        <a:lstStyle/>
        <a:p>
          <a:endParaRPr lang="en-IN"/>
        </a:p>
      </dgm:t>
    </dgm:pt>
    <dgm:pt modelId="{00F3EC8F-0CE2-4E43-932C-A58D4322B6B7}" type="pres">
      <dgm:prSet presAssocID="{119A1CB4-43DB-4D84-9B39-F89A69C998DA}" presName="diagram" presStyleCnt="0">
        <dgm:presLayoutVars>
          <dgm:dir/>
          <dgm:resizeHandles val="exact"/>
        </dgm:presLayoutVars>
      </dgm:prSet>
      <dgm:spPr/>
    </dgm:pt>
    <dgm:pt modelId="{0BDA6ABD-1F09-48E2-B402-A695A3D29131}" type="pres">
      <dgm:prSet presAssocID="{75AEB4B7-02A6-43FC-9473-99108ED7EB41}" presName="node" presStyleLbl="node1" presStyleIdx="0" presStyleCnt="4" custScaleX="2000000" custScaleY="2000000" custLinFactNeighborX="5000" custLinFactNeighborY="-18">
        <dgm:presLayoutVars>
          <dgm:bulletEnabled val="1"/>
        </dgm:presLayoutVars>
      </dgm:prSet>
      <dgm:spPr/>
    </dgm:pt>
    <dgm:pt modelId="{71F188F1-9E51-4630-B8DB-A18AA14E03DD}" type="pres">
      <dgm:prSet presAssocID="{1BC57EB3-297B-4F81-A5CB-D773125CED37}" presName="sibTrans" presStyleCnt="0"/>
      <dgm:spPr/>
    </dgm:pt>
    <dgm:pt modelId="{A61989E6-ED4E-46AE-B68F-2649E68BC5B4}" type="pres">
      <dgm:prSet presAssocID="{4F6B35CC-A3AD-4F07-9FAF-1A285E7E9637}" presName="node" presStyleLbl="node1" presStyleIdx="1" presStyleCnt="4" custScaleX="2000000" custScaleY="2000000">
        <dgm:presLayoutVars>
          <dgm:bulletEnabled val="1"/>
        </dgm:presLayoutVars>
      </dgm:prSet>
      <dgm:spPr/>
    </dgm:pt>
    <dgm:pt modelId="{F1DDAA36-C71F-42DB-A67D-D9D8AA06349C}" type="pres">
      <dgm:prSet presAssocID="{A5B758E7-577B-4D46-8B2D-F7C6668B4E96}" presName="sibTrans" presStyleCnt="0"/>
      <dgm:spPr/>
    </dgm:pt>
    <dgm:pt modelId="{2F9F3F66-4338-42A3-B3CC-D1A4E9A620DC}" type="pres">
      <dgm:prSet presAssocID="{FF0CEA6A-4157-447F-8E05-431A04B15429}" presName="node" presStyleLbl="node1" presStyleIdx="2" presStyleCnt="4" custScaleX="2000000" custScaleY="2000000">
        <dgm:presLayoutVars>
          <dgm:bulletEnabled val="1"/>
        </dgm:presLayoutVars>
      </dgm:prSet>
      <dgm:spPr/>
    </dgm:pt>
    <dgm:pt modelId="{69761093-19A0-49F8-A500-9AD0E6B83B4C}" type="pres">
      <dgm:prSet presAssocID="{FC5DD602-AF48-4161-A035-4B40ADECC25C}" presName="sibTrans" presStyleCnt="0"/>
      <dgm:spPr/>
    </dgm:pt>
    <dgm:pt modelId="{4E357A9E-5D52-4264-8746-35CE33362A60}" type="pres">
      <dgm:prSet presAssocID="{EE31B20D-CCBE-4A4A-B5F6-C0517C70916A}" presName="node" presStyleLbl="node1" presStyleIdx="3" presStyleCnt="4" custScaleX="2000000" custScaleY="2000000">
        <dgm:presLayoutVars>
          <dgm:bulletEnabled val="1"/>
        </dgm:presLayoutVars>
      </dgm:prSet>
      <dgm:spPr/>
    </dgm:pt>
  </dgm:ptLst>
  <dgm:cxnLst>
    <dgm:cxn modelId="{9F4A1E0E-3CD5-4560-B757-0958AF597E60}" srcId="{119A1CB4-43DB-4D84-9B39-F89A69C998DA}" destId="{FF0CEA6A-4157-447F-8E05-431A04B15429}" srcOrd="2" destOrd="0" parTransId="{40D82AD9-3580-4901-9244-22A6A001B030}" sibTransId="{FC5DD602-AF48-4161-A035-4B40ADECC25C}"/>
    <dgm:cxn modelId="{01669710-8332-49B0-9E76-B26671607C46}" type="presOf" srcId="{EE31B20D-CCBE-4A4A-B5F6-C0517C70916A}" destId="{4E357A9E-5D52-4264-8746-35CE33362A60}" srcOrd="0" destOrd="0" presId="urn:microsoft.com/office/officeart/2005/8/layout/default"/>
    <dgm:cxn modelId="{3B110F23-2D1F-4BAA-A0FB-49722A8966EE}" type="presOf" srcId="{119A1CB4-43DB-4D84-9B39-F89A69C998DA}" destId="{00F3EC8F-0CE2-4E43-932C-A58D4322B6B7}" srcOrd="0" destOrd="0" presId="urn:microsoft.com/office/officeart/2005/8/layout/default"/>
    <dgm:cxn modelId="{05418B6E-A8F6-4D5E-9496-D2A6751EA32D}" type="presOf" srcId="{4F6B35CC-A3AD-4F07-9FAF-1A285E7E9637}" destId="{A61989E6-ED4E-46AE-B68F-2649E68BC5B4}" srcOrd="0" destOrd="0" presId="urn:microsoft.com/office/officeart/2005/8/layout/default"/>
    <dgm:cxn modelId="{88C2AAB5-2025-47AA-8A71-452CA9889BD4}" srcId="{119A1CB4-43DB-4D84-9B39-F89A69C998DA}" destId="{75AEB4B7-02A6-43FC-9473-99108ED7EB41}" srcOrd="0" destOrd="0" parTransId="{F3EB74A6-5CCC-444D-8559-892B9E040B7E}" sibTransId="{1BC57EB3-297B-4F81-A5CB-D773125CED37}"/>
    <dgm:cxn modelId="{5272A5C5-5AFD-41E6-A9AD-0B757B152F05}" type="presOf" srcId="{75AEB4B7-02A6-43FC-9473-99108ED7EB41}" destId="{0BDA6ABD-1F09-48E2-B402-A695A3D29131}" srcOrd="0" destOrd="0" presId="urn:microsoft.com/office/officeart/2005/8/layout/default"/>
    <dgm:cxn modelId="{166DD5CB-EEF8-44D5-A0A3-721EB7F44A97}" srcId="{119A1CB4-43DB-4D84-9B39-F89A69C998DA}" destId="{4F6B35CC-A3AD-4F07-9FAF-1A285E7E9637}" srcOrd="1" destOrd="0" parTransId="{79B2B7D7-5259-4761-B17E-51F07BCE5452}" sibTransId="{A5B758E7-577B-4D46-8B2D-F7C6668B4E96}"/>
    <dgm:cxn modelId="{2F4DA0DF-2D8D-4070-AB2E-15596CBA50FA}" srcId="{119A1CB4-43DB-4D84-9B39-F89A69C998DA}" destId="{EE31B20D-CCBE-4A4A-B5F6-C0517C70916A}" srcOrd="3" destOrd="0" parTransId="{738D1FAF-54A7-461C-B9BF-12288DCCFDE7}" sibTransId="{E1627125-837A-4F81-96ED-F5C646E0575C}"/>
    <dgm:cxn modelId="{58F6E0FD-FB6D-4D6E-8A0A-633178BD258D}" type="presOf" srcId="{FF0CEA6A-4157-447F-8E05-431A04B15429}" destId="{2F9F3F66-4338-42A3-B3CC-D1A4E9A620DC}" srcOrd="0" destOrd="0" presId="urn:microsoft.com/office/officeart/2005/8/layout/default"/>
    <dgm:cxn modelId="{B85337DA-88F8-4558-913F-FC312C5AB3E8}" type="presParOf" srcId="{00F3EC8F-0CE2-4E43-932C-A58D4322B6B7}" destId="{0BDA6ABD-1F09-48E2-B402-A695A3D29131}" srcOrd="0" destOrd="0" presId="urn:microsoft.com/office/officeart/2005/8/layout/default"/>
    <dgm:cxn modelId="{9A85D536-722F-4436-ABB4-1064ED636E44}" type="presParOf" srcId="{00F3EC8F-0CE2-4E43-932C-A58D4322B6B7}" destId="{71F188F1-9E51-4630-B8DB-A18AA14E03DD}" srcOrd="1" destOrd="0" presId="urn:microsoft.com/office/officeart/2005/8/layout/default"/>
    <dgm:cxn modelId="{23E8FC2E-F2B6-4A9C-9737-26E859EDF3B3}" type="presParOf" srcId="{00F3EC8F-0CE2-4E43-932C-A58D4322B6B7}" destId="{A61989E6-ED4E-46AE-B68F-2649E68BC5B4}" srcOrd="2" destOrd="0" presId="urn:microsoft.com/office/officeart/2005/8/layout/default"/>
    <dgm:cxn modelId="{8FAFB079-00AA-430E-B092-2FCD9FA64985}" type="presParOf" srcId="{00F3EC8F-0CE2-4E43-932C-A58D4322B6B7}" destId="{F1DDAA36-C71F-42DB-A67D-D9D8AA06349C}" srcOrd="3" destOrd="0" presId="urn:microsoft.com/office/officeart/2005/8/layout/default"/>
    <dgm:cxn modelId="{5D992C95-5125-4EA1-AD0B-B9DAE5D3B7FE}" type="presParOf" srcId="{00F3EC8F-0CE2-4E43-932C-A58D4322B6B7}" destId="{2F9F3F66-4338-42A3-B3CC-D1A4E9A620DC}" srcOrd="4" destOrd="0" presId="urn:microsoft.com/office/officeart/2005/8/layout/default"/>
    <dgm:cxn modelId="{467F4201-C6E5-44F5-BD04-88C92BA39BAB}" type="presParOf" srcId="{00F3EC8F-0CE2-4E43-932C-A58D4322B6B7}" destId="{69761093-19A0-49F8-A500-9AD0E6B83B4C}" srcOrd="5" destOrd="0" presId="urn:microsoft.com/office/officeart/2005/8/layout/default"/>
    <dgm:cxn modelId="{2A9820C0-E86A-4068-835C-04BD99DB0C1F}" type="presParOf" srcId="{00F3EC8F-0CE2-4E43-932C-A58D4322B6B7}" destId="{4E357A9E-5D52-4264-8746-35CE33362A6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A6ABD-1F09-48E2-B402-A695A3D29131}">
      <dsp:nvSpPr>
        <dsp:cNvPr id="0" name=""/>
        <dsp:cNvSpPr/>
      </dsp:nvSpPr>
      <dsp:spPr>
        <a:xfrm>
          <a:off x="555722" y="0"/>
          <a:ext cx="3771728" cy="22630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The editor would have </a:t>
          </a:r>
        </a:p>
        <a:p>
          <a:pPr marL="0" lvl="0" indent="0" algn="ctr" defTabSz="711200">
            <a:lnSpc>
              <a:spcPct val="90000"/>
            </a:lnSpc>
            <a:spcBef>
              <a:spcPct val="0"/>
            </a:spcBef>
            <a:spcAft>
              <a:spcPct val="35000"/>
            </a:spcAft>
            <a:buNone/>
          </a:pPr>
          <a:r>
            <a:rPr lang="en-US" sz="1600" kern="1200" dirty="0"/>
            <a:t>GUI build using </a:t>
          </a:r>
          <a:r>
            <a:rPr lang="en-US" sz="1600" kern="1200" dirty="0" err="1"/>
            <a:t>tkinter</a:t>
          </a:r>
          <a:endParaRPr lang="en-US" sz="1600" kern="1200" dirty="0"/>
        </a:p>
      </dsp:txBody>
      <dsp:txXfrm>
        <a:off x="555722" y="0"/>
        <a:ext cx="3771728" cy="2263037"/>
      </dsp:txXfrm>
    </dsp:sp>
    <dsp:sp modelId="{A61989E6-ED4E-46AE-B68F-2649E68BC5B4}">
      <dsp:nvSpPr>
        <dsp:cNvPr id="0" name=""/>
        <dsp:cNvSpPr/>
      </dsp:nvSpPr>
      <dsp:spPr>
        <a:xfrm>
          <a:off x="4336880" y="20"/>
          <a:ext cx="3771728" cy="22630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User can edit image using </a:t>
          </a:r>
        </a:p>
        <a:p>
          <a:pPr marL="0" lvl="0" indent="0" algn="ctr" defTabSz="711200">
            <a:lnSpc>
              <a:spcPct val="90000"/>
            </a:lnSpc>
            <a:spcBef>
              <a:spcPct val="0"/>
            </a:spcBef>
            <a:spcAft>
              <a:spcPct val="35000"/>
            </a:spcAft>
            <a:buNone/>
          </a:pPr>
          <a:r>
            <a:rPr lang="en-US" sz="1600" kern="1200" dirty="0"/>
            <a:t>Various image editing tools </a:t>
          </a:r>
          <a:endParaRPr lang="en-IN" sz="1600" kern="1200" dirty="0"/>
        </a:p>
      </dsp:txBody>
      <dsp:txXfrm>
        <a:off x="4336880" y="20"/>
        <a:ext cx="3771728" cy="2263037"/>
      </dsp:txXfrm>
    </dsp:sp>
    <dsp:sp modelId="{2F9F3F66-4338-42A3-B3CC-D1A4E9A620DC}">
      <dsp:nvSpPr>
        <dsp:cNvPr id="0" name=""/>
        <dsp:cNvSpPr/>
      </dsp:nvSpPr>
      <dsp:spPr>
        <a:xfrm>
          <a:off x="546293" y="2281916"/>
          <a:ext cx="3771728" cy="22630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It would have face </a:t>
          </a:r>
        </a:p>
        <a:p>
          <a:pPr marL="0" lvl="0" indent="0" algn="ctr" defTabSz="711200">
            <a:lnSpc>
              <a:spcPct val="90000"/>
            </a:lnSpc>
            <a:spcBef>
              <a:spcPct val="0"/>
            </a:spcBef>
            <a:spcAft>
              <a:spcPct val="35000"/>
            </a:spcAft>
            <a:buNone/>
          </a:pPr>
          <a:r>
            <a:rPr lang="en-US" sz="1600" kern="1200" dirty="0"/>
            <a:t>Detection  ability so that we can </a:t>
          </a:r>
        </a:p>
        <a:p>
          <a:pPr marL="0" lvl="0" indent="0" algn="ctr" defTabSz="711200">
            <a:lnSpc>
              <a:spcPct val="90000"/>
            </a:lnSpc>
            <a:spcBef>
              <a:spcPct val="0"/>
            </a:spcBef>
            <a:spcAft>
              <a:spcPct val="35000"/>
            </a:spcAft>
            <a:buNone/>
          </a:pPr>
          <a:r>
            <a:rPr lang="en-US" sz="1600" kern="1200" dirty="0"/>
            <a:t>Manipulate face data.</a:t>
          </a:r>
          <a:endParaRPr lang="en-IN" sz="1600" kern="1200" dirty="0"/>
        </a:p>
      </dsp:txBody>
      <dsp:txXfrm>
        <a:off x="546293" y="2281916"/>
        <a:ext cx="3771728" cy="2263037"/>
      </dsp:txXfrm>
    </dsp:sp>
    <dsp:sp modelId="{4E357A9E-5D52-4264-8746-35CE33362A60}">
      <dsp:nvSpPr>
        <dsp:cNvPr id="0" name=""/>
        <dsp:cNvSpPr/>
      </dsp:nvSpPr>
      <dsp:spPr>
        <a:xfrm>
          <a:off x="4336880" y="2281916"/>
          <a:ext cx="3771728" cy="2263037"/>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We would also add extra </a:t>
          </a:r>
        </a:p>
        <a:p>
          <a:pPr marL="0" lvl="0" indent="0" algn="ctr" defTabSz="711200">
            <a:lnSpc>
              <a:spcPct val="90000"/>
            </a:lnSpc>
            <a:spcBef>
              <a:spcPct val="0"/>
            </a:spcBef>
            <a:spcAft>
              <a:spcPct val="35000"/>
            </a:spcAft>
            <a:buNone/>
          </a:pPr>
          <a:r>
            <a:rPr lang="en-US" sz="1600" kern="1200" dirty="0"/>
            <a:t>utilities such as steganography, </a:t>
          </a:r>
        </a:p>
        <a:p>
          <a:pPr marL="0" lvl="0" indent="0" algn="ctr" defTabSz="711200">
            <a:lnSpc>
              <a:spcPct val="90000"/>
            </a:lnSpc>
            <a:spcBef>
              <a:spcPct val="0"/>
            </a:spcBef>
            <a:spcAft>
              <a:spcPct val="35000"/>
            </a:spcAft>
            <a:buNone/>
          </a:pPr>
          <a:r>
            <a:rPr lang="en-US" sz="1600" kern="1200" dirty="0"/>
            <a:t>Image sorting using face data.</a:t>
          </a:r>
          <a:endParaRPr lang="en-IN" sz="1600" kern="1200" dirty="0"/>
        </a:p>
      </dsp:txBody>
      <dsp:txXfrm>
        <a:off x="4336880" y="2281916"/>
        <a:ext cx="3771728" cy="226303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41d3b23c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41d3b23c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c41d3b23cf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c41d3b23cf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5b34698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5b34698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41d3b23c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41d3b23c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c41d3b23c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c41d3b23c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41d3b23c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41d3b23c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41d3b23c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41d3b23c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3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41d3b23c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41d3b23c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41d3b23cf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41d3b23c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41d3b23c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41d3b23c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41d3b23cf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41d3b23cf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41d3b23cf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41d3b23cf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48A87A34-81AB-432B-8DAE-1953F412C126}" type="datetimeFigureOut">
              <a:rPr lang="en-US" smtClean="0"/>
              <a:t>3/16/2022</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2917722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02754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641767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5" name="TextBox 14"/>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1" name="TextBox 10"/>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583016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2062447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2124546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3729161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 name="Title 1"/>
          <p:cNvSpPr>
            <a:spLocks noGrp="1"/>
          </p:cNvSpPr>
          <p:nvPr>
            <p:ph type="title"/>
          </p:nvPr>
        </p:nvSpPr>
        <p:spPr>
          <a:xfrm>
            <a:off x="514351" y="457201"/>
            <a:ext cx="7598569" cy="1092200"/>
          </a:xfrm>
        </p:spPr>
        <p:txBody>
          <a:bodyPr/>
          <a:lstStyle/>
          <a:p>
            <a:r>
              <a:rPr lang="en-US"/>
              <a:t>Click to edit Master title style</a:t>
            </a:r>
            <a:endParaRPr lang="en-US" dirty="0"/>
          </a:p>
        </p:txBody>
      </p:sp>
    </p:spTree>
    <p:extLst>
      <p:ext uri="{BB962C8B-B14F-4D97-AF65-F5344CB8AC3E}">
        <p14:creationId xmlns:p14="http://schemas.microsoft.com/office/powerpoint/2010/main" val="18063672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726299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4983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5467640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856681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4351" y="1606550"/>
            <a:ext cx="3746501" cy="273685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66421" y="1606551"/>
            <a:ext cx="3746499" cy="27368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6893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8855788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072650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82118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957886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598440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8A87A34-81AB-432B-8DAE-1953F412C126}" type="datetimeFigureOut">
              <a:rPr lang="en-US" smtClean="0"/>
              <a:pPr/>
              <a:t>3/16/2022</a:t>
            </a:fld>
            <a:endParaRPr lang="en-US" dirty="0"/>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19383799"/>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gA4Uv6uE0f8&amp;t=1346s" TargetMode="External"/><Relationship Id="rId2" Type="http://schemas.openxmlformats.org/officeDocument/2006/relationships/hyperlink" Target="https://www.youtube.com/watch?v=-ZrDjwXZGxI" TargetMode="External"/><Relationship Id="rId1" Type="http://schemas.openxmlformats.org/officeDocument/2006/relationships/slideLayout" Target="../slideLayouts/slideLayout18.xml"/><Relationship Id="rId5" Type="http://schemas.openxmlformats.org/officeDocument/2006/relationships/hyperlink" Target="https://www.geeksforgeeks.org/opencv-python-tutorial/" TargetMode="External"/><Relationship Id="rId4" Type="http://schemas.openxmlformats.org/officeDocument/2006/relationships/hyperlink" Target="https://www.codershubb.com/build-a-simple-photo-editor-app-using-pyth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instructables.com/Color-Detection-in-Python-Using-OpenCV/#:~:text=%20Color%20Detection%20in%20Python%20Using%20OpenCV%20,the%20location%20of%20your%20image%20must...%20More" TargetMode="External"/><Relationship Id="rId2" Type="http://schemas.openxmlformats.org/officeDocument/2006/relationships/hyperlink" Target="https://www.datacamp.com/community/tutorials/face-detection-python-opencv" TargetMode="External"/><Relationship Id="rId1" Type="http://schemas.openxmlformats.org/officeDocument/2006/relationships/slideLayout" Target="../slideLayouts/slideLayout18.xml"/><Relationship Id="rId5" Type="http://schemas.openxmlformats.org/officeDocument/2006/relationships/hyperlink" Target="https://www.geeksforgeeks.org/python-program-to-detect-the-edges-of-an-image-using-opencv-sobel-edge-detection/" TargetMode="External"/><Relationship Id="rId4" Type="http://schemas.openxmlformats.org/officeDocument/2006/relationships/hyperlink" Target="https://www.includehelp.com/python/edge-detection-of-image-using-opencv-cv2.aspx"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oXlwWbU8l2o" TargetMode="External"/><Relationship Id="rId2" Type="http://schemas.openxmlformats.org/officeDocument/2006/relationships/hyperlink" Target="https://www.youtube.com/watch?v=YXPyB4XeYLA" TargetMode="External"/><Relationship Id="rId1" Type="http://schemas.openxmlformats.org/officeDocument/2006/relationships/slideLayout" Target="../slideLayouts/slideLayout18.xml"/><Relationship Id="rId5" Type="http://schemas.openxmlformats.org/officeDocument/2006/relationships/hyperlink" Target="https://drive.google.com/drive/folders/1CSUR-c8W4f-Q10cUhnL5bqumhz0b_JbU" TargetMode="External"/><Relationship Id="rId4" Type="http://schemas.openxmlformats.org/officeDocument/2006/relationships/hyperlink" Target="https://arxiv.org/pdf/2003.08645.pdf"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resources.infosecinstitute.com/topic/steganography-and-tools-to-perform-steganography/" TargetMode="External"/><Relationship Id="rId3" Type="http://schemas.openxmlformats.org/officeDocument/2006/relationships/hyperlink" Target="https://docs.python.org/3/library/tkinter.html" TargetMode="External"/><Relationship Id="rId7" Type="http://schemas.openxmlformats.org/officeDocument/2006/relationships/hyperlink" Target="https://scialert.net/fulltext/?doi=itj.2004.245.269#:~:text=Steganography%20is%20in%20the%20literature%20(especially%20military)%20also,file%20in%20the%20contents%20of%20another%20file%20[5,6" TargetMode="External"/><Relationship Id="rId2" Type="http://schemas.openxmlformats.org/officeDocument/2006/relationships/hyperlink" Target="https://docs.opencv.org/master/d6/d00/tutorial_py_root.html" TargetMode="External"/><Relationship Id="rId1" Type="http://schemas.openxmlformats.org/officeDocument/2006/relationships/slideLayout" Target="../slideLayouts/slideLayout18.xml"/><Relationship Id="rId6" Type="http://schemas.openxmlformats.org/officeDocument/2006/relationships/hyperlink" Target="https://www.educba.com/what-is-steganography/" TargetMode="External"/><Relationship Id="rId5" Type="http://schemas.openxmlformats.org/officeDocument/2006/relationships/hyperlink" Target="https://opencv-python-tutroals.readthedocs.io/en/latest/" TargetMode="External"/><Relationship Id="rId4" Type="http://schemas.openxmlformats.org/officeDocument/2006/relationships/hyperlink" Target="https://pillow.readthedocs.io/"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316347" y="450115"/>
            <a:ext cx="4511305" cy="81161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Image Editor</a:t>
            </a:r>
            <a:endParaRPr sz="4400" cap="none"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5" name="Text Placeholder 4">
            <a:extLst>
              <a:ext uri="{FF2B5EF4-FFF2-40B4-BE49-F238E27FC236}">
                <a16:creationId xmlns:a16="http://schemas.microsoft.com/office/drawing/2014/main" id="{6677A224-A91E-4066-9A98-E864D8072A8F}"/>
              </a:ext>
            </a:extLst>
          </p:cNvPr>
          <p:cNvSpPr>
            <a:spLocks noGrp="1"/>
          </p:cNvSpPr>
          <p:nvPr>
            <p:ph type="body" sz="quarter" idx="13"/>
          </p:nvPr>
        </p:nvSpPr>
        <p:spPr>
          <a:xfrm>
            <a:off x="2945663" y="1035346"/>
            <a:ext cx="3901706" cy="628650"/>
          </a:xfrm>
        </p:spPr>
        <p:txBody>
          <a:bodyPr/>
          <a:lstStyle/>
          <a:p>
            <a:r>
              <a:rPr lang="en-US" sz="24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Mini Project II (Phase 1)</a:t>
            </a:r>
            <a:endParaRPr lang="en-IN" dirty="0"/>
          </a:p>
        </p:txBody>
      </p:sp>
      <p:sp>
        <p:nvSpPr>
          <p:cNvPr id="55" name="Google Shape;55;p13"/>
          <p:cNvSpPr txBox="1">
            <a:spLocks noGrp="1"/>
          </p:cNvSpPr>
          <p:nvPr>
            <p:ph type="body" idx="1"/>
          </p:nvPr>
        </p:nvSpPr>
        <p:spPr>
          <a:xfrm>
            <a:off x="772713" y="2249227"/>
            <a:ext cx="7598571" cy="2301508"/>
          </a:xfrm>
          <a:prstGeom prst="rect">
            <a:avLst/>
          </a:prstGeom>
        </p:spPr>
        <p:txBody>
          <a:bodyPr spcFirstLastPara="1" wrap="square" lIns="91425" tIns="91425" rIns="91425" bIns="91425" anchor="t" anchorCtr="0">
            <a:normAutofit fontScale="25000" lnSpcReduction="20000"/>
          </a:bodyPr>
          <a:lstStyle/>
          <a:p>
            <a:pPr algn="l"/>
            <a:r>
              <a:rPr lang="en-IN" sz="7200" dirty="0">
                <a:ln w="0"/>
                <a:solidFill>
                  <a:schemeClr val="tx1">
                    <a:lumMod val="95000"/>
                  </a:schemeClr>
                </a:solidFill>
                <a:effectLst>
                  <a:reflection blurRad="6350" stA="53000" endA="300" endPos="35500" dir="5400000" sy="-90000" algn="bl" rotWithShape="0"/>
                </a:effectLst>
              </a:rPr>
              <a:t>Group members:</a:t>
            </a:r>
          </a:p>
          <a:p>
            <a:pPr marL="342900" indent="-342900" algn="l">
              <a:buFont typeface="Arial" panose="020B0604020202020204" pitchFamily="34" charset="0"/>
              <a:buChar char="•"/>
            </a:pPr>
            <a:r>
              <a:rPr lang="en-IN" sz="7200" dirty="0">
                <a:ln w="0"/>
                <a:solidFill>
                  <a:schemeClr val="tx1">
                    <a:lumMod val="95000"/>
                  </a:schemeClr>
                </a:solidFill>
                <a:effectLst>
                  <a:reflection blurRad="6350" stA="53000" endA="300" endPos="35500" dir="5400000" sy="-90000" algn="bl" rotWithShape="0"/>
                </a:effectLst>
              </a:rPr>
              <a:t>Rahul </a:t>
            </a:r>
            <a:r>
              <a:rPr lang="en-IN" sz="7200" dirty="0" err="1">
                <a:ln w="0"/>
                <a:solidFill>
                  <a:schemeClr val="tx1">
                    <a:lumMod val="95000"/>
                  </a:schemeClr>
                </a:solidFill>
                <a:effectLst>
                  <a:reflection blurRad="6350" stA="53000" endA="300" endPos="35500" dir="5400000" sy="-90000" algn="bl" rotWithShape="0"/>
                </a:effectLst>
              </a:rPr>
              <a:t>Tandel</a:t>
            </a:r>
            <a:r>
              <a:rPr lang="en-IN" sz="7200" dirty="0">
                <a:ln w="0"/>
                <a:solidFill>
                  <a:schemeClr val="tx1">
                    <a:lumMod val="95000"/>
                  </a:schemeClr>
                </a:solidFill>
                <a:effectLst>
                  <a:reflection blurRad="6350" stA="53000" endA="300" endPos="35500" dir="5400000" sy="-90000" algn="bl" rotWithShape="0"/>
                </a:effectLst>
              </a:rPr>
              <a:t>  – 2019130063</a:t>
            </a:r>
          </a:p>
          <a:p>
            <a:pPr marL="342900" indent="-342900" algn="l">
              <a:buFont typeface="Arial" panose="020B0604020202020204" pitchFamily="34" charset="0"/>
              <a:buChar char="•"/>
            </a:pPr>
            <a:r>
              <a:rPr lang="en-IN" sz="7200" dirty="0">
                <a:ln w="0"/>
                <a:solidFill>
                  <a:schemeClr val="tx1">
                    <a:lumMod val="95000"/>
                  </a:schemeClr>
                </a:solidFill>
                <a:effectLst>
                  <a:reflection blurRad="6350" stA="53000" endA="300" endPos="35500" dir="5400000" sy="-90000" algn="bl" rotWithShape="0"/>
                </a:effectLst>
              </a:rPr>
              <a:t>Omkar </a:t>
            </a:r>
            <a:r>
              <a:rPr lang="en-IN" sz="7200" dirty="0" err="1">
                <a:ln w="0"/>
                <a:solidFill>
                  <a:schemeClr val="tx1">
                    <a:lumMod val="95000"/>
                  </a:schemeClr>
                </a:solidFill>
                <a:effectLst>
                  <a:reflection blurRad="6350" stA="53000" endA="300" endPos="35500" dir="5400000" sy="-90000" algn="bl" rotWithShape="0"/>
                </a:effectLst>
              </a:rPr>
              <a:t>Padir</a:t>
            </a:r>
            <a:r>
              <a:rPr lang="en-IN" sz="7200" dirty="0">
                <a:ln w="0"/>
                <a:solidFill>
                  <a:schemeClr val="tx1">
                    <a:lumMod val="95000"/>
                  </a:schemeClr>
                </a:solidFill>
                <a:effectLst>
                  <a:reflection blurRad="6350" stA="53000" endA="300" endPos="35500" dir="5400000" sy="-90000" algn="bl" rotWithShape="0"/>
                </a:effectLst>
              </a:rPr>
              <a:t> –    2019130046</a:t>
            </a:r>
          </a:p>
          <a:p>
            <a:pPr marL="342900" indent="-342900" algn="l">
              <a:buFont typeface="Arial" panose="020B0604020202020204" pitchFamily="34" charset="0"/>
              <a:buChar char="•"/>
            </a:pPr>
            <a:r>
              <a:rPr lang="en-IN" sz="7200" dirty="0" err="1">
                <a:ln w="0"/>
                <a:solidFill>
                  <a:schemeClr val="tx1">
                    <a:lumMod val="95000"/>
                  </a:schemeClr>
                </a:solidFill>
                <a:effectLst>
                  <a:reflection blurRad="6350" stA="53000" endA="300" endPos="35500" dir="5400000" sy="-90000" algn="bl" rotWithShape="0"/>
                </a:effectLst>
              </a:rPr>
              <a:t>Sumit</a:t>
            </a:r>
            <a:r>
              <a:rPr lang="en-IN" sz="7200" dirty="0">
                <a:ln w="0"/>
                <a:solidFill>
                  <a:schemeClr val="tx1">
                    <a:lumMod val="95000"/>
                  </a:schemeClr>
                </a:solidFill>
                <a:effectLst>
                  <a:reflection blurRad="6350" stA="53000" endA="300" endPos="35500" dir="5400000" sy="-90000" algn="bl" rotWithShape="0"/>
                </a:effectLst>
              </a:rPr>
              <a:t> </a:t>
            </a:r>
            <a:r>
              <a:rPr lang="en-IN" sz="7200" dirty="0" err="1">
                <a:ln w="0"/>
                <a:solidFill>
                  <a:schemeClr val="tx1">
                    <a:lumMod val="95000"/>
                  </a:schemeClr>
                </a:solidFill>
                <a:effectLst>
                  <a:reflection blurRad="6350" stA="53000" endA="300" endPos="35500" dir="5400000" sy="-90000" algn="bl" rotWithShape="0"/>
                </a:effectLst>
              </a:rPr>
              <a:t>Thakare</a:t>
            </a:r>
            <a:r>
              <a:rPr lang="en-IN" sz="7200" dirty="0">
                <a:ln w="0"/>
                <a:solidFill>
                  <a:schemeClr val="tx1">
                    <a:lumMod val="95000"/>
                  </a:schemeClr>
                </a:solidFill>
                <a:effectLst>
                  <a:reflection blurRad="6350" stA="53000" endA="300" endPos="35500" dir="5400000" sy="-90000" algn="bl" rotWithShape="0"/>
                </a:effectLst>
              </a:rPr>
              <a:t> –  2020301079</a:t>
            </a:r>
          </a:p>
          <a:p>
            <a:pPr marL="342900" indent="-342900" algn="l">
              <a:buFont typeface="Arial" panose="020B0604020202020204" pitchFamily="34" charset="0"/>
              <a:buChar char="•"/>
            </a:pPr>
            <a:endParaRPr lang="en-IN" sz="8000" dirty="0">
              <a:ln w="0"/>
              <a:solidFill>
                <a:schemeClr val="tx1">
                  <a:lumMod val="95000"/>
                </a:schemeClr>
              </a:solidFill>
              <a:effectLst>
                <a:reflection blurRad="6350" stA="53000" endA="300" endPos="35500" dir="5400000" sy="-90000" algn="bl" rotWithShape="0"/>
              </a:effectLst>
            </a:endParaRPr>
          </a:p>
          <a:p>
            <a:pPr marL="342900" indent="-342900" algn="l">
              <a:buFont typeface="Arial" panose="020B0604020202020204" pitchFamily="34" charset="0"/>
              <a:buChar char="•"/>
            </a:pPr>
            <a:endParaRPr lang="en-IN" sz="8000" dirty="0">
              <a:ln w="0"/>
              <a:solidFill>
                <a:schemeClr val="tx1">
                  <a:lumMod val="95000"/>
                </a:schemeClr>
              </a:solidFill>
              <a:effectLst>
                <a:reflection blurRad="6350" stA="53000" endA="300" endPos="35500" dir="5400000" sy="-90000" algn="bl" rotWithShape="0"/>
              </a:effectLst>
            </a:endParaRPr>
          </a:p>
          <a:p>
            <a:pPr algn="ctr"/>
            <a:r>
              <a:rPr lang="en-IN" sz="8000" dirty="0">
                <a:ln w="0"/>
                <a:solidFill>
                  <a:schemeClr val="tx1">
                    <a:lumMod val="95000"/>
                  </a:schemeClr>
                </a:solidFill>
                <a:effectLst>
                  <a:reflection blurRad="6350" stA="53000" endA="300" endPos="35500" dir="5400000" sy="-90000" algn="bl" rotWithShape="0"/>
                </a:effectLst>
              </a:rPr>
              <a:t>Guided By Prof. Pramod </a:t>
            </a:r>
            <a:r>
              <a:rPr lang="en-IN" sz="8000" dirty="0" err="1">
                <a:ln w="0"/>
                <a:solidFill>
                  <a:schemeClr val="tx1">
                    <a:lumMod val="95000"/>
                  </a:schemeClr>
                </a:solidFill>
                <a:effectLst>
                  <a:reflection blurRad="6350" stA="53000" endA="300" endPos="35500" dir="5400000" sy="-90000" algn="bl" rotWithShape="0"/>
                </a:effectLst>
              </a:rPr>
              <a:t>Bhide</a:t>
            </a:r>
            <a:endParaRPr lang="en-IN" sz="8000" dirty="0">
              <a:ln w="0"/>
              <a:solidFill>
                <a:schemeClr val="tx1">
                  <a:lumMod val="95000"/>
                </a:schemeClr>
              </a:solidFill>
              <a:effectLst>
                <a:reflection blurRad="6350" stA="53000" endA="300" endPos="35500" dir="5400000" sy="-90000" algn="bl" rotWithShape="0"/>
              </a:effectLst>
            </a:endParaRPr>
          </a:p>
          <a:p>
            <a:pPr marL="0" lvl="0" indent="0" algn="ctr" rtl="0">
              <a:spcBef>
                <a:spcPts val="0"/>
              </a:spcBef>
              <a:spcAft>
                <a:spcPts val="0"/>
              </a:spcAft>
              <a:buNone/>
            </a:pPr>
            <a:endParaRPr dirty="0">
              <a:solidFill>
                <a:schemeClr val="tx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2881086" y="2054532"/>
            <a:ext cx="3381828" cy="1034436"/>
          </a:xfrm>
          <a:prstGeom prst="rect">
            <a:avLst/>
          </a:prstGeom>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rtl="0">
              <a:spcBef>
                <a:spcPts val="0"/>
              </a:spcBef>
              <a:spcAft>
                <a:spcPts val="0"/>
              </a:spcAft>
              <a:buNone/>
            </a:pPr>
            <a:r>
              <a:rPr lang="en-IN" sz="4800" b="1" cap="none" dirty="0">
                <a:ln/>
                <a:solidFill>
                  <a:schemeClr val="accent3"/>
                </a:solidFill>
                <a:effectLst/>
                <a:latin typeface="Algerian" panose="04020705040A02060702" pitchFamily="82" charset="0"/>
              </a:rPr>
              <a:t>FEATURES</a:t>
            </a:r>
            <a:endParaRPr sz="4800" b="1" cap="none" dirty="0">
              <a:ln/>
              <a:solidFill>
                <a:schemeClr val="accent3"/>
              </a:solidFill>
              <a:effectLst/>
              <a:latin typeface="Algerian" panose="04020705040A02060702" pitchFamily="8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A6F0D-C635-4409-AC69-F8AB9810437C}"/>
              </a:ext>
            </a:extLst>
          </p:cNvPr>
          <p:cNvSpPr>
            <a:spLocks noGrp="1"/>
          </p:cNvSpPr>
          <p:nvPr>
            <p:ph type="title"/>
          </p:nvPr>
        </p:nvSpPr>
        <p:spPr/>
        <p:txBody>
          <a:bodyPr>
            <a:normAutofit fontScale="90000"/>
          </a:bodyPr>
          <a:lstStyle/>
          <a:p>
            <a:r>
              <a:rPr lang="en-IN" b="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Changing the colour depth</a:t>
            </a:r>
          </a:p>
        </p:txBody>
      </p:sp>
      <p:pic>
        <p:nvPicPr>
          <p:cNvPr id="4" name="Picture 3">
            <a:extLst>
              <a:ext uri="{FF2B5EF4-FFF2-40B4-BE49-F238E27FC236}">
                <a16:creationId xmlns:a16="http://schemas.microsoft.com/office/drawing/2014/main" id="{5BC930B5-33FF-4C8B-90B0-32FD059CF4B6}"/>
              </a:ext>
            </a:extLst>
          </p:cNvPr>
          <p:cNvPicPr>
            <a:picLocks noChangeAspect="1"/>
          </p:cNvPicPr>
          <p:nvPr/>
        </p:nvPicPr>
        <p:blipFill>
          <a:blip r:embed="rId2"/>
          <a:stretch>
            <a:fillRect/>
          </a:stretch>
        </p:blipFill>
        <p:spPr>
          <a:xfrm>
            <a:off x="934179" y="1264998"/>
            <a:ext cx="6040059" cy="3752902"/>
          </a:xfrm>
          <a:prstGeom prst="rect">
            <a:avLst/>
          </a:prstGeom>
        </p:spPr>
      </p:pic>
    </p:spTree>
    <p:extLst>
      <p:ext uri="{BB962C8B-B14F-4D97-AF65-F5344CB8AC3E}">
        <p14:creationId xmlns:p14="http://schemas.microsoft.com/office/powerpoint/2010/main" val="304617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b="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Cropping an image</a:t>
            </a:r>
            <a:endParaRPr b="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6" name="Google Shape;106;p2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107" name="Google Shape;107;p21"/>
          <p:cNvPicPr preferRelativeResize="0"/>
          <p:nvPr/>
        </p:nvPicPr>
        <p:blipFill>
          <a:blip r:embed="rId3">
            <a:alphaModFix/>
          </a:blip>
          <a:stretch>
            <a:fillRect/>
          </a:stretch>
        </p:blipFill>
        <p:spPr>
          <a:xfrm>
            <a:off x="468675" y="1285875"/>
            <a:ext cx="3429003" cy="2571744"/>
          </a:xfrm>
          <a:prstGeom prst="rect">
            <a:avLst/>
          </a:prstGeom>
          <a:noFill/>
          <a:ln>
            <a:noFill/>
          </a:ln>
        </p:spPr>
      </p:pic>
      <p:pic>
        <p:nvPicPr>
          <p:cNvPr id="108" name="Google Shape;108;p21"/>
          <p:cNvPicPr preferRelativeResize="0"/>
          <p:nvPr/>
        </p:nvPicPr>
        <p:blipFill>
          <a:blip r:embed="rId4">
            <a:alphaModFix/>
          </a:blip>
          <a:stretch>
            <a:fillRect/>
          </a:stretch>
        </p:blipFill>
        <p:spPr>
          <a:xfrm>
            <a:off x="4210150" y="1172213"/>
            <a:ext cx="3948400" cy="279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228102"/>
            <a:ext cx="8520600" cy="572700"/>
          </a:xfrm>
          <a:prstGeom prst="rect">
            <a:avLst/>
          </a:prstGeom>
        </p:spPr>
        <p:txBody>
          <a:bodyPr spcFirstLastPara="1" wrap="square" lIns="91425" tIns="91425" rIns="91425" bIns="91425" anchor="t" anchorCtr="0">
            <a:noAutofit/>
          </a:bodyPr>
          <a:lstStyle/>
          <a:p>
            <a:pPr marL="0" lvl="0" indent="0" rtl="0">
              <a:lnSpc>
                <a:spcPct val="160000"/>
              </a:lnSpc>
              <a:spcBef>
                <a:spcPts val="400"/>
              </a:spcBef>
              <a:spcAft>
                <a:spcPts val="0"/>
              </a:spcAft>
              <a:buNone/>
            </a:pPr>
            <a:r>
              <a:rPr lang="en-IN" sz="2800" b="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Removal of unwanted elements</a:t>
            </a:r>
          </a:p>
        </p:txBody>
      </p:sp>
      <p:sp>
        <p:nvSpPr>
          <p:cNvPr id="114" name="Google Shape;114;p2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5" name="Google Shape;115;p22"/>
          <p:cNvPicPr preferRelativeResize="0"/>
          <p:nvPr/>
        </p:nvPicPr>
        <p:blipFill>
          <a:blip r:embed="rId3">
            <a:alphaModFix/>
          </a:blip>
          <a:stretch>
            <a:fillRect/>
          </a:stretch>
        </p:blipFill>
        <p:spPr>
          <a:xfrm>
            <a:off x="468675" y="1236399"/>
            <a:ext cx="3974424" cy="2980803"/>
          </a:xfrm>
          <a:prstGeom prst="rect">
            <a:avLst/>
          </a:prstGeom>
          <a:noFill/>
          <a:ln>
            <a:noFill/>
          </a:ln>
        </p:spPr>
      </p:pic>
      <p:pic>
        <p:nvPicPr>
          <p:cNvPr id="116" name="Google Shape;116;p22"/>
          <p:cNvPicPr preferRelativeResize="0"/>
          <p:nvPr/>
        </p:nvPicPr>
        <p:blipFill>
          <a:blip r:embed="rId4">
            <a:alphaModFix/>
          </a:blip>
          <a:stretch>
            <a:fillRect/>
          </a:stretch>
        </p:blipFill>
        <p:spPr>
          <a:xfrm>
            <a:off x="4951050" y="1236400"/>
            <a:ext cx="3974424" cy="2980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56AF6-8E6C-4B7F-AEC6-F6D27878D186}"/>
              </a:ext>
            </a:extLst>
          </p:cNvPr>
          <p:cNvSpPr>
            <a:spLocks noGrp="1"/>
          </p:cNvSpPr>
          <p:nvPr>
            <p:ph type="title"/>
          </p:nvPr>
        </p:nvSpPr>
        <p:spPr/>
        <p:txBody>
          <a:bodyPr>
            <a:normAutofit fontScale="90000"/>
          </a:bodyPr>
          <a:lstStyle/>
          <a:p>
            <a:r>
              <a:rPr lang="en-IN" sz="3600" b="0" i="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rPr>
              <a:t>Image orientation</a:t>
            </a:r>
            <a:br>
              <a:rPr lang="en-IN" b="1" i="0" dirty="0">
                <a:solidFill>
                  <a:srgbClr val="000000"/>
                </a:solidFill>
                <a:effectLst/>
                <a:latin typeface="Arial" panose="020B0604020202020204" pitchFamily="34" charset="0"/>
              </a:rPr>
            </a:br>
            <a:endParaRPr lang="en-IN" dirty="0"/>
          </a:p>
        </p:txBody>
      </p:sp>
      <p:pic>
        <p:nvPicPr>
          <p:cNvPr id="5" name="Picture 4">
            <a:extLst>
              <a:ext uri="{FF2B5EF4-FFF2-40B4-BE49-F238E27FC236}">
                <a16:creationId xmlns:a16="http://schemas.microsoft.com/office/drawing/2014/main" id="{C675B726-B9BC-4F41-BA4C-4FFF0D8705C3}"/>
              </a:ext>
            </a:extLst>
          </p:cNvPr>
          <p:cNvPicPr>
            <a:picLocks noChangeAspect="1"/>
          </p:cNvPicPr>
          <p:nvPr/>
        </p:nvPicPr>
        <p:blipFill>
          <a:blip r:embed="rId2"/>
          <a:stretch>
            <a:fillRect/>
          </a:stretch>
        </p:blipFill>
        <p:spPr>
          <a:xfrm>
            <a:off x="2211556" y="1330176"/>
            <a:ext cx="5188885" cy="3463424"/>
          </a:xfrm>
          <a:prstGeom prst="rect">
            <a:avLst/>
          </a:prstGeom>
        </p:spPr>
      </p:pic>
    </p:spTree>
    <p:extLst>
      <p:ext uri="{BB962C8B-B14F-4D97-AF65-F5344CB8AC3E}">
        <p14:creationId xmlns:p14="http://schemas.microsoft.com/office/powerpoint/2010/main" val="213302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IN" sz="3100" b="0" i="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rPr>
              <a:t>Contrast change and brightening</a:t>
            </a:r>
            <a:br>
              <a:rPr lang="en-IN" b="1" i="0" dirty="0">
                <a:solidFill>
                  <a:srgbClr val="000000"/>
                </a:solidFill>
                <a:effectLst/>
                <a:latin typeface="Arial" panose="020B0604020202020204" pitchFamily="34" charset="0"/>
              </a:rPr>
            </a:br>
            <a:endParaRPr dirty="0"/>
          </a:p>
        </p:txBody>
      </p:sp>
      <p:pic>
        <p:nvPicPr>
          <p:cNvPr id="100" name="Google Shape;100;p20"/>
          <p:cNvPicPr preferRelativeResize="0"/>
          <p:nvPr/>
        </p:nvPicPr>
        <p:blipFill>
          <a:blip r:embed="rId3">
            <a:alphaModFix/>
          </a:blip>
          <a:stretch>
            <a:fillRect/>
          </a:stretch>
        </p:blipFill>
        <p:spPr>
          <a:xfrm>
            <a:off x="730155" y="1100380"/>
            <a:ext cx="6422313" cy="38203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sz="3200" b="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Face detection </a:t>
            </a:r>
          </a:p>
        </p:txBody>
      </p:sp>
      <p:pic>
        <p:nvPicPr>
          <p:cNvPr id="87" name="Google Shape;87;p18"/>
          <p:cNvPicPr preferRelativeResize="0"/>
          <p:nvPr/>
        </p:nvPicPr>
        <p:blipFill>
          <a:blip r:embed="rId3">
            <a:alphaModFix/>
          </a:blip>
          <a:stretch>
            <a:fillRect/>
          </a:stretch>
        </p:blipFill>
        <p:spPr>
          <a:xfrm>
            <a:off x="2026247" y="1353953"/>
            <a:ext cx="5091505"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IN" sz="3600" b="0" i="0"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panose="020B0604020202020204" pitchFamily="34" charset="0"/>
              </a:rPr>
              <a:t>Special effects</a:t>
            </a:r>
            <a:br>
              <a:rPr lang="en-IN" b="1" i="0" dirty="0">
                <a:solidFill>
                  <a:srgbClr val="000000"/>
                </a:solidFill>
                <a:effectLst/>
                <a:latin typeface="Arial" panose="020B0604020202020204" pitchFamily="34" charset="0"/>
              </a:rPr>
            </a:br>
            <a:endParaRPr dirty="0"/>
          </a:p>
        </p:txBody>
      </p:sp>
      <p:pic>
        <p:nvPicPr>
          <p:cNvPr id="93" name="Google Shape;93;p19"/>
          <p:cNvPicPr preferRelativeResize="0"/>
          <p:nvPr/>
        </p:nvPicPr>
        <p:blipFill>
          <a:blip r:embed="rId3">
            <a:alphaModFix/>
          </a:blip>
          <a:stretch>
            <a:fillRect/>
          </a:stretch>
        </p:blipFill>
        <p:spPr>
          <a:xfrm>
            <a:off x="2082338" y="1162298"/>
            <a:ext cx="5380096" cy="37739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AD47-A3D8-4733-8668-5A3835B90F56}"/>
              </a:ext>
            </a:extLst>
          </p:cNvPr>
          <p:cNvSpPr>
            <a:spLocks noGrp="1"/>
          </p:cNvSpPr>
          <p:nvPr>
            <p:ph type="title"/>
          </p:nvPr>
        </p:nvSpPr>
        <p:spPr>
          <a:xfrm>
            <a:off x="311700" y="1878618"/>
            <a:ext cx="8520600" cy="572700"/>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en-IN" sz="4000" cap="none" dirty="0">
                <a:ln/>
                <a:solidFill>
                  <a:schemeClr val="accent3"/>
                </a:solidFill>
                <a:effectLst/>
                <a:latin typeface="Algerian" panose="04020705040A02060702" pitchFamily="82" charset="0"/>
                <a:ea typeface="Times New Roman" panose="02020603050405020304" pitchFamily="18" charset="0"/>
              </a:rPr>
              <a:t>Proposed System </a:t>
            </a:r>
            <a:endParaRPr lang="en-IN" sz="4000" cap="none" dirty="0">
              <a:ln/>
              <a:solidFill>
                <a:schemeClr val="accent3"/>
              </a:solidFill>
              <a:effectLst/>
              <a:latin typeface="Algerian" panose="04020705040A02060702" pitchFamily="82" charset="0"/>
            </a:endParaRPr>
          </a:p>
        </p:txBody>
      </p:sp>
    </p:spTree>
    <p:extLst>
      <p:ext uri="{BB962C8B-B14F-4D97-AF65-F5344CB8AC3E}">
        <p14:creationId xmlns:p14="http://schemas.microsoft.com/office/powerpoint/2010/main" val="198026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p:nvPr/>
        </p:nvSpPr>
        <p:spPr>
          <a:xfrm>
            <a:off x="613342" y="362664"/>
            <a:ext cx="1264500" cy="1925400"/>
          </a:xfrm>
          <a:prstGeom prst="roundRect">
            <a:avLst>
              <a:gd name="adj" fmla="val 16667"/>
            </a:avLst>
          </a:prstGeom>
          <a:solidFill>
            <a:srgbClr val="FFFF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00"/>
                </a:solidFill>
              </a:rPr>
              <a:t>GUI</a:t>
            </a:r>
            <a:endParaRPr dirty="0">
              <a:solidFill>
                <a:srgbClr val="FF0000"/>
              </a:solidFill>
            </a:endParaRPr>
          </a:p>
          <a:p>
            <a:pPr marL="0" lvl="0" indent="0" algn="l" rtl="0">
              <a:spcBef>
                <a:spcPts val="0"/>
              </a:spcBef>
              <a:spcAft>
                <a:spcPts val="0"/>
              </a:spcAft>
              <a:buNone/>
            </a:pPr>
            <a:endParaRPr dirty="0">
              <a:solidFill>
                <a:srgbClr val="FF0000"/>
              </a:solidFill>
            </a:endParaRPr>
          </a:p>
        </p:txBody>
      </p:sp>
      <p:pic>
        <p:nvPicPr>
          <p:cNvPr id="146" name="Google Shape;146;p27"/>
          <p:cNvPicPr preferRelativeResize="0"/>
          <p:nvPr/>
        </p:nvPicPr>
        <p:blipFill>
          <a:blip r:embed="rId3">
            <a:alphaModFix/>
          </a:blip>
          <a:stretch>
            <a:fillRect/>
          </a:stretch>
        </p:blipFill>
        <p:spPr>
          <a:xfrm>
            <a:off x="996725" y="1325364"/>
            <a:ext cx="436500" cy="436500"/>
          </a:xfrm>
          <a:prstGeom prst="rect">
            <a:avLst/>
          </a:prstGeom>
          <a:noFill/>
          <a:ln>
            <a:noFill/>
          </a:ln>
        </p:spPr>
      </p:pic>
      <p:cxnSp>
        <p:nvCxnSpPr>
          <p:cNvPr id="147" name="Google Shape;147;p27"/>
          <p:cNvCxnSpPr>
            <a:stCxn id="145" idx="3"/>
            <a:endCxn id="148" idx="1"/>
          </p:cNvCxnSpPr>
          <p:nvPr/>
        </p:nvCxnSpPr>
        <p:spPr>
          <a:xfrm flipV="1">
            <a:off x="1877842" y="732395"/>
            <a:ext cx="890233" cy="592969"/>
          </a:xfrm>
          <a:prstGeom prst="straightConnector1">
            <a:avLst/>
          </a:prstGeom>
          <a:noFill/>
          <a:ln w="9525" cap="flat" cmpd="sng">
            <a:solidFill>
              <a:srgbClr val="FFFFFF"/>
            </a:solidFill>
            <a:prstDash val="solid"/>
            <a:round/>
            <a:headEnd type="none" w="med" len="med"/>
            <a:tailEnd type="triangle" w="med" len="med"/>
          </a:ln>
        </p:spPr>
      </p:cxnSp>
      <p:sp>
        <p:nvSpPr>
          <p:cNvPr id="148" name="Google Shape;148;p27"/>
          <p:cNvSpPr/>
          <p:nvPr/>
        </p:nvSpPr>
        <p:spPr>
          <a:xfrm>
            <a:off x="2768075" y="400295"/>
            <a:ext cx="1392900" cy="664200"/>
          </a:xfrm>
          <a:prstGeom prst="roundRect">
            <a:avLst>
              <a:gd name="adj" fmla="val 16667"/>
            </a:avLst>
          </a:prstGeom>
          <a:solidFill>
            <a:schemeClr val="tx2">
              <a:lumMod val="20000"/>
              <a:lumOff val="80000"/>
            </a:schemeClr>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Image loader</a:t>
            </a:r>
            <a:endParaRPr dirty="0">
              <a:ln w="0"/>
              <a:solidFill>
                <a:schemeClr val="accent1"/>
              </a:solidFill>
              <a:effectLst>
                <a:outerShdw blurRad="38100" dist="25400" dir="5400000" algn="ctr" rotWithShape="0">
                  <a:srgbClr val="6E747A">
                    <a:alpha val="43000"/>
                  </a:srgbClr>
                </a:outerShdw>
              </a:effectLst>
            </a:endParaRPr>
          </a:p>
        </p:txBody>
      </p:sp>
      <p:cxnSp>
        <p:nvCxnSpPr>
          <p:cNvPr id="149" name="Google Shape;149;p27"/>
          <p:cNvCxnSpPr>
            <a:cxnSpLocks/>
            <a:stCxn id="148" idx="3"/>
            <a:endCxn id="150" idx="1"/>
          </p:cNvCxnSpPr>
          <p:nvPr/>
        </p:nvCxnSpPr>
        <p:spPr>
          <a:xfrm flipV="1">
            <a:off x="4160975" y="600816"/>
            <a:ext cx="2891857" cy="131579"/>
          </a:xfrm>
          <a:prstGeom prst="straightConnector1">
            <a:avLst/>
          </a:prstGeom>
          <a:noFill/>
          <a:ln w="9525" cap="flat" cmpd="sng">
            <a:solidFill>
              <a:srgbClr val="F3F3F3"/>
            </a:solidFill>
            <a:prstDash val="solid"/>
            <a:round/>
            <a:headEnd type="none" w="med" len="med"/>
            <a:tailEnd type="triangle" w="med" len="med"/>
          </a:ln>
        </p:spPr>
      </p:cxnSp>
      <p:sp>
        <p:nvSpPr>
          <p:cNvPr id="150" name="Google Shape;150;p27"/>
          <p:cNvSpPr/>
          <p:nvPr/>
        </p:nvSpPr>
        <p:spPr>
          <a:xfrm>
            <a:off x="7052832" y="150026"/>
            <a:ext cx="1294893" cy="901580"/>
          </a:xfrm>
          <a:prstGeom prst="roundRect">
            <a:avLst>
              <a:gd name="adj" fmla="val 16667"/>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00"/>
                </a:solidFill>
              </a:rPr>
              <a:t>Filter </a:t>
            </a:r>
            <a:r>
              <a:rPr lang="en" dirty="0">
                <a:ln w="0"/>
                <a:solidFill>
                  <a:srgbClr val="FF0000"/>
                </a:solidFill>
                <a:effectLst>
                  <a:outerShdw blurRad="38100" dist="25400" dir="5400000" algn="ctr" rotWithShape="0">
                    <a:srgbClr val="6E747A">
                      <a:alpha val="43000"/>
                    </a:srgbClr>
                  </a:outerShdw>
                </a:effectLst>
              </a:rPr>
              <a:t>manager </a:t>
            </a:r>
            <a:endParaRPr dirty="0">
              <a:ln w="0"/>
              <a:solidFill>
                <a:srgbClr val="FF0000"/>
              </a:solidFill>
              <a:effectLst>
                <a:outerShdw blurRad="38100" dist="25400" dir="5400000" algn="ctr" rotWithShape="0">
                  <a:srgbClr val="6E747A">
                    <a:alpha val="43000"/>
                  </a:srgbClr>
                </a:outerShdw>
              </a:effectLst>
            </a:endParaRPr>
          </a:p>
          <a:p>
            <a:pPr marL="0" lvl="0" indent="0" algn="l" rtl="0">
              <a:spcBef>
                <a:spcPts val="0"/>
              </a:spcBef>
              <a:spcAft>
                <a:spcPts val="0"/>
              </a:spcAft>
              <a:buNone/>
            </a:pPr>
            <a:endParaRPr dirty="0"/>
          </a:p>
        </p:txBody>
      </p:sp>
      <p:cxnSp>
        <p:nvCxnSpPr>
          <p:cNvPr id="151" name="Google Shape;151;p27"/>
          <p:cNvCxnSpPr>
            <a:cxnSpLocks/>
            <a:stCxn id="148" idx="3"/>
            <a:endCxn id="152" idx="1"/>
          </p:cNvCxnSpPr>
          <p:nvPr/>
        </p:nvCxnSpPr>
        <p:spPr>
          <a:xfrm>
            <a:off x="4160975" y="732395"/>
            <a:ext cx="2257575" cy="907980"/>
          </a:xfrm>
          <a:prstGeom prst="straightConnector1">
            <a:avLst/>
          </a:prstGeom>
          <a:noFill/>
          <a:ln w="9525" cap="flat" cmpd="sng">
            <a:solidFill>
              <a:srgbClr val="F3F3F3"/>
            </a:solidFill>
            <a:prstDash val="solid"/>
            <a:round/>
            <a:headEnd type="none" w="med" len="med"/>
            <a:tailEnd type="triangle" w="med" len="med"/>
          </a:ln>
        </p:spPr>
      </p:cxnSp>
      <p:sp>
        <p:nvSpPr>
          <p:cNvPr id="152" name="Google Shape;152;p27"/>
          <p:cNvSpPr/>
          <p:nvPr/>
        </p:nvSpPr>
        <p:spPr>
          <a:xfrm>
            <a:off x="6418550" y="1126825"/>
            <a:ext cx="1423592" cy="1027100"/>
          </a:xfrm>
          <a:prstGeom prst="roundRect">
            <a:avLst>
              <a:gd name="adj" fmla="val 16667"/>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0000"/>
                </a:solidFill>
              </a:rPr>
              <a:t>Geometry manager</a:t>
            </a:r>
            <a:endParaRPr dirty="0">
              <a:solidFill>
                <a:srgbClr val="FF0000"/>
              </a:solidFill>
            </a:endParaRPr>
          </a:p>
        </p:txBody>
      </p:sp>
      <p:sp>
        <p:nvSpPr>
          <p:cNvPr id="153" name="Google Shape;153;p27"/>
          <p:cNvSpPr/>
          <p:nvPr/>
        </p:nvSpPr>
        <p:spPr>
          <a:xfrm>
            <a:off x="5176562" y="2299002"/>
            <a:ext cx="1392897" cy="833545"/>
          </a:xfrm>
          <a:prstGeom prst="roundRect">
            <a:avLst>
              <a:gd name="adj" fmla="val 16667"/>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Properties  manager</a:t>
            </a:r>
            <a:endParaRPr dirty="0">
              <a:ln w="0"/>
              <a:solidFill>
                <a:schemeClr val="accent1"/>
              </a:solidFill>
              <a:effectLst>
                <a:outerShdw blurRad="38100" dist="25400" dir="5400000" algn="ctr" rotWithShape="0">
                  <a:srgbClr val="6E747A">
                    <a:alpha val="43000"/>
                  </a:srgbClr>
                </a:outerShdw>
              </a:effectLst>
            </a:endParaRPr>
          </a:p>
        </p:txBody>
      </p:sp>
      <p:cxnSp>
        <p:nvCxnSpPr>
          <p:cNvPr id="154" name="Google Shape;154;p27"/>
          <p:cNvCxnSpPr>
            <a:cxnSpLocks/>
            <a:stCxn id="148" idx="3"/>
            <a:endCxn id="153" idx="1"/>
          </p:cNvCxnSpPr>
          <p:nvPr/>
        </p:nvCxnSpPr>
        <p:spPr>
          <a:xfrm>
            <a:off x="4160975" y="732395"/>
            <a:ext cx="1015587" cy="1983380"/>
          </a:xfrm>
          <a:prstGeom prst="straightConnector1">
            <a:avLst/>
          </a:prstGeom>
          <a:noFill/>
          <a:ln w="9525" cap="flat" cmpd="sng">
            <a:solidFill>
              <a:srgbClr val="F3F3F3"/>
            </a:solidFill>
            <a:prstDash val="solid"/>
            <a:round/>
            <a:headEnd type="none" w="med" len="med"/>
            <a:tailEnd type="triangle" w="med" len="med"/>
          </a:ln>
        </p:spPr>
      </p:cxnSp>
      <p:cxnSp>
        <p:nvCxnSpPr>
          <p:cNvPr id="155" name="Google Shape;155;p27"/>
          <p:cNvCxnSpPr>
            <a:stCxn id="148" idx="2"/>
            <a:endCxn id="156" idx="0"/>
          </p:cNvCxnSpPr>
          <p:nvPr/>
        </p:nvCxnSpPr>
        <p:spPr>
          <a:xfrm>
            <a:off x="3464525" y="1064495"/>
            <a:ext cx="210975" cy="781268"/>
          </a:xfrm>
          <a:prstGeom prst="straightConnector1">
            <a:avLst/>
          </a:prstGeom>
          <a:noFill/>
          <a:ln w="9525" cap="flat" cmpd="sng">
            <a:solidFill>
              <a:srgbClr val="F3F3F3"/>
            </a:solidFill>
            <a:prstDash val="solid"/>
            <a:round/>
            <a:headEnd type="none" w="med" len="med"/>
            <a:tailEnd type="triangle" w="med" len="med"/>
          </a:ln>
        </p:spPr>
      </p:cxnSp>
      <p:sp>
        <p:nvSpPr>
          <p:cNvPr id="156" name="Google Shape;156;p27"/>
          <p:cNvSpPr/>
          <p:nvPr/>
        </p:nvSpPr>
        <p:spPr>
          <a:xfrm>
            <a:off x="2979050" y="1845763"/>
            <a:ext cx="1392900" cy="664200"/>
          </a:xfrm>
          <a:prstGeom prst="roundRect">
            <a:avLst>
              <a:gd name="adj" fmla="val 16667"/>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Face detection </a:t>
            </a:r>
            <a:endParaRPr dirty="0">
              <a:ln w="0"/>
              <a:solidFill>
                <a:schemeClr val="accent1"/>
              </a:solidFill>
              <a:effectLst>
                <a:outerShdw blurRad="38100" dist="25400" dir="5400000" algn="ctr" rotWithShape="0">
                  <a:srgbClr val="6E747A">
                    <a:alpha val="43000"/>
                  </a:srgbClr>
                </a:outerShdw>
              </a:effectLst>
            </a:endParaRPr>
          </a:p>
        </p:txBody>
      </p:sp>
      <p:cxnSp>
        <p:nvCxnSpPr>
          <p:cNvPr id="157" name="Google Shape;157;p27"/>
          <p:cNvCxnSpPr>
            <a:cxnSpLocks/>
            <a:stCxn id="156" idx="2"/>
          </p:cNvCxnSpPr>
          <p:nvPr/>
        </p:nvCxnSpPr>
        <p:spPr>
          <a:xfrm>
            <a:off x="3675500" y="2509963"/>
            <a:ext cx="10801" cy="411624"/>
          </a:xfrm>
          <a:prstGeom prst="straightConnector1">
            <a:avLst/>
          </a:prstGeom>
          <a:noFill/>
          <a:ln w="9525" cap="flat" cmpd="sng">
            <a:solidFill>
              <a:srgbClr val="FFFFFF"/>
            </a:solidFill>
            <a:prstDash val="solid"/>
            <a:round/>
            <a:headEnd type="none" w="med" len="med"/>
            <a:tailEnd type="triangle" w="med" len="med"/>
          </a:ln>
        </p:spPr>
      </p:cxnSp>
      <p:sp>
        <p:nvSpPr>
          <p:cNvPr id="158" name="Google Shape;158;p27"/>
          <p:cNvSpPr/>
          <p:nvPr/>
        </p:nvSpPr>
        <p:spPr>
          <a:xfrm>
            <a:off x="2979049" y="2921587"/>
            <a:ext cx="1717275" cy="913127"/>
          </a:xfrm>
          <a:prstGeom prst="roundRect">
            <a:avLst>
              <a:gd name="adj" fmla="val 16667"/>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Face data manipulation</a:t>
            </a:r>
            <a:endParaRPr dirty="0">
              <a:ln w="0"/>
              <a:solidFill>
                <a:schemeClr val="accent1"/>
              </a:solidFill>
              <a:effectLst>
                <a:outerShdw blurRad="38100" dist="25400" dir="5400000" algn="ctr" rotWithShape="0">
                  <a:srgbClr val="6E747A">
                    <a:alpha val="43000"/>
                  </a:srgbClr>
                </a:outerShdw>
              </a:effectLst>
            </a:endParaRPr>
          </a:p>
        </p:txBody>
      </p:sp>
      <p:cxnSp>
        <p:nvCxnSpPr>
          <p:cNvPr id="159" name="Google Shape;159;p27"/>
          <p:cNvCxnSpPr>
            <a:cxnSpLocks/>
            <a:stCxn id="148" idx="2"/>
          </p:cNvCxnSpPr>
          <p:nvPr/>
        </p:nvCxnSpPr>
        <p:spPr>
          <a:xfrm flipH="1">
            <a:off x="1493225" y="1064495"/>
            <a:ext cx="1971300" cy="2228954"/>
          </a:xfrm>
          <a:prstGeom prst="straightConnector1">
            <a:avLst/>
          </a:prstGeom>
          <a:noFill/>
          <a:ln w="9525" cap="flat" cmpd="sng">
            <a:solidFill>
              <a:srgbClr val="FFFFFF"/>
            </a:solidFill>
            <a:prstDash val="solid"/>
            <a:round/>
            <a:headEnd type="none" w="med" len="med"/>
            <a:tailEnd type="triangle" w="med" len="med"/>
          </a:ln>
        </p:spPr>
      </p:cxnSp>
      <p:sp>
        <p:nvSpPr>
          <p:cNvPr id="160" name="Google Shape;160;p27"/>
          <p:cNvSpPr/>
          <p:nvPr/>
        </p:nvSpPr>
        <p:spPr>
          <a:xfrm>
            <a:off x="467999" y="3293449"/>
            <a:ext cx="1717269" cy="701745"/>
          </a:xfrm>
          <a:prstGeom prst="roundRect">
            <a:avLst>
              <a:gd name="adj" fmla="val 16667"/>
            </a:avLst>
          </a:prstGeom>
          <a:solidFill>
            <a:schemeClr val="tx2">
              <a:lumMod val="20000"/>
              <a:lumOff val="8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Extra utility algorithms</a:t>
            </a:r>
            <a:endParaRPr dirty="0">
              <a:ln w="0"/>
              <a:solidFill>
                <a:schemeClr val="accent1"/>
              </a:solidFill>
              <a:effectLst>
                <a:outerShdw blurRad="38100" dist="25400" dir="5400000" algn="ctr" rotWithShape="0">
                  <a:srgbClr val="6E747A">
                    <a:alpha val="43000"/>
                  </a:srgbClr>
                </a:outerShdw>
              </a:effectLst>
            </a:endParaRPr>
          </a:p>
        </p:txBody>
      </p:sp>
      <p:sp>
        <p:nvSpPr>
          <p:cNvPr id="161" name="Google Shape;161;p27"/>
          <p:cNvSpPr/>
          <p:nvPr/>
        </p:nvSpPr>
        <p:spPr>
          <a:xfrm>
            <a:off x="6665125" y="3664750"/>
            <a:ext cx="1971300" cy="1178700"/>
          </a:xfrm>
          <a:prstGeom prst="roundRect">
            <a:avLst>
              <a:gd name="adj" fmla="val 16667"/>
            </a:avLst>
          </a:prstGeom>
          <a:solidFill>
            <a:srgbClr val="FFFF00"/>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Editor memory manager</a:t>
            </a:r>
            <a:endParaRPr dirty="0">
              <a:ln w="0"/>
              <a:solidFill>
                <a:schemeClr val="accent1"/>
              </a:solidFill>
              <a:effectLst>
                <a:outerShdw blurRad="38100" dist="25400" dir="5400000" algn="ctr" rotWithShape="0">
                  <a:srgbClr val="6E747A">
                    <a:alpha val="43000"/>
                  </a:srgbClr>
                </a:outerShdw>
              </a:effectLst>
            </a:endParaRPr>
          </a:p>
          <a:p>
            <a:pPr marL="0" lvl="0" indent="0" algn="l" rtl="0">
              <a:spcBef>
                <a:spcPts val="0"/>
              </a:spcBef>
              <a:spcAft>
                <a:spcPts val="0"/>
              </a:spcAft>
              <a:buNone/>
            </a:pPr>
            <a:r>
              <a:rPr lang="en" dirty="0">
                <a:ln w="0"/>
                <a:solidFill>
                  <a:schemeClr val="accent1"/>
                </a:solidFill>
                <a:effectLst>
                  <a:outerShdw blurRad="38100" dist="25400" dir="5400000" algn="ctr" rotWithShape="0">
                    <a:srgbClr val="6E747A">
                      <a:alpha val="43000"/>
                    </a:srgbClr>
                  </a:outerShdw>
                </a:effectLst>
              </a:rPr>
              <a:t>(undo and redo operations)</a:t>
            </a:r>
            <a:endParaRPr dirty="0">
              <a:ln w="0"/>
              <a:solidFill>
                <a:schemeClr val="accent1"/>
              </a:solidFill>
              <a:effectLst>
                <a:outerShdw blurRad="38100" dist="25400" dir="5400000" algn="ctr" rotWithShape="0">
                  <a:srgbClr val="6E747A">
                    <a:alpha val="43000"/>
                  </a:srgbClr>
                </a:outerShdw>
              </a:effectLst>
            </a:endParaRPr>
          </a:p>
        </p:txBody>
      </p:sp>
      <p:cxnSp>
        <p:nvCxnSpPr>
          <p:cNvPr id="162" name="Google Shape;162;p27"/>
          <p:cNvCxnSpPr>
            <a:cxnSpLocks/>
            <a:stCxn id="160" idx="2"/>
            <a:endCxn id="161" idx="1"/>
          </p:cNvCxnSpPr>
          <p:nvPr/>
        </p:nvCxnSpPr>
        <p:spPr>
          <a:xfrm rot="16200000" flipH="1">
            <a:off x="3866426" y="1455401"/>
            <a:ext cx="258906" cy="5338491"/>
          </a:xfrm>
          <a:prstGeom prst="bentConnector2">
            <a:avLst/>
          </a:prstGeom>
          <a:noFill/>
          <a:ln w="9525" cap="flat" cmpd="sng">
            <a:solidFill>
              <a:srgbClr val="F3F3F3"/>
            </a:solidFill>
            <a:prstDash val="solid"/>
            <a:round/>
            <a:headEnd type="none" w="med" len="med"/>
            <a:tailEnd type="none" w="med" len="med"/>
          </a:ln>
        </p:spPr>
      </p:cxnSp>
      <p:cxnSp>
        <p:nvCxnSpPr>
          <p:cNvPr id="163" name="Google Shape;163;p27"/>
          <p:cNvCxnSpPr>
            <a:cxnSpLocks/>
            <a:stCxn id="158" idx="2"/>
          </p:cNvCxnSpPr>
          <p:nvPr/>
        </p:nvCxnSpPr>
        <p:spPr>
          <a:xfrm>
            <a:off x="3837687" y="3834714"/>
            <a:ext cx="0" cy="411624"/>
          </a:xfrm>
          <a:prstGeom prst="straightConnector1">
            <a:avLst/>
          </a:prstGeom>
          <a:noFill/>
          <a:ln w="9525" cap="flat" cmpd="sng">
            <a:solidFill>
              <a:srgbClr val="FFFFFF"/>
            </a:solidFill>
            <a:prstDash val="solid"/>
            <a:round/>
            <a:headEnd type="none" w="med" len="med"/>
            <a:tailEnd type="triangle" w="med" len="med"/>
          </a:ln>
        </p:spPr>
      </p:cxnSp>
      <p:cxnSp>
        <p:nvCxnSpPr>
          <p:cNvPr id="164" name="Google Shape;164;p27"/>
          <p:cNvCxnSpPr>
            <a:cxnSpLocks/>
            <a:stCxn id="153" idx="2"/>
            <a:endCxn id="161" idx="1"/>
          </p:cNvCxnSpPr>
          <p:nvPr/>
        </p:nvCxnSpPr>
        <p:spPr>
          <a:xfrm>
            <a:off x="5873011" y="3132547"/>
            <a:ext cx="792114" cy="1121553"/>
          </a:xfrm>
          <a:prstGeom prst="straightConnector1">
            <a:avLst/>
          </a:prstGeom>
          <a:noFill/>
          <a:ln w="9525" cap="flat" cmpd="sng">
            <a:solidFill>
              <a:srgbClr val="F3F3F3"/>
            </a:solidFill>
            <a:prstDash val="solid"/>
            <a:round/>
            <a:headEnd type="none" w="med" len="med"/>
            <a:tailEnd type="triangle" w="med" len="med"/>
          </a:ln>
        </p:spPr>
      </p:cxnSp>
      <p:cxnSp>
        <p:nvCxnSpPr>
          <p:cNvPr id="165" name="Google Shape;165;p27"/>
          <p:cNvCxnSpPr>
            <a:endCxn id="161" idx="0"/>
          </p:cNvCxnSpPr>
          <p:nvPr/>
        </p:nvCxnSpPr>
        <p:spPr>
          <a:xfrm>
            <a:off x="6911275" y="2153950"/>
            <a:ext cx="739500" cy="1510800"/>
          </a:xfrm>
          <a:prstGeom prst="straightConnector1">
            <a:avLst/>
          </a:prstGeom>
          <a:noFill/>
          <a:ln w="9525" cap="flat" cmpd="sng">
            <a:solidFill>
              <a:srgbClr val="F3F3F3"/>
            </a:solidFill>
            <a:prstDash val="solid"/>
            <a:round/>
            <a:headEnd type="none" w="med" len="med"/>
            <a:tailEnd type="triangle" w="med" len="med"/>
          </a:ln>
        </p:spPr>
      </p:cxnSp>
      <p:cxnSp>
        <p:nvCxnSpPr>
          <p:cNvPr id="166" name="Google Shape;166;p27"/>
          <p:cNvCxnSpPr>
            <a:cxnSpLocks/>
          </p:cNvCxnSpPr>
          <p:nvPr/>
        </p:nvCxnSpPr>
        <p:spPr>
          <a:xfrm>
            <a:off x="7896925" y="1028879"/>
            <a:ext cx="32100" cy="2647200"/>
          </a:xfrm>
          <a:prstGeom prst="straightConnector1">
            <a:avLst/>
          </a:prstGeom>
          <a:noFill/>
          <a:ln w="9525" cap="flat" cmpd="sng">
            <a:solidFill>
              <a:srgbClr val="F3F3F3"/>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rtl="0">
              <a:spcBef>
                <a:spcPts val="0"/>
              </a:spcBef>
              <a:spcAft>
                <a:spcPts val="0"/>
              </a:spcAft>
              <a:buNone/>
            </a:pPr>
            <a:r>
              <a:rPr lang="en" sz="3600" b="1" cap="none" dirty="0">
                <a:ln/>
                <a:solidFill>
                  <a:schemeClr val="accent3"/>
                </a:solidFill>
                <a:effectLst/>
              </a:rPr>
              <a:t>Problem definition:</a:t>
            </a:r>
            <a:endParaRPr sz="3600" b="1" cap="none" dirty="0">
              <a:ln/>
              <a:solidFill>
                <a:schemeClr val="accent3"/>
              </a:solidFill>
              <a:effectLst/>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800" dirty="0"/>
              <a:t>We used many image editors which provide ample tools to edit image, but very few provide image detection in them. Few who provide are expensive to use. In this growing open source  world we want to add our project that has many things in different. </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project aims at developing the image editor using some image processing libraries in python such as pillow, OpenCV.  This would be a small application which lets the user to manipulate digital images using tools such as color adjustments, sharpening, zoom, rotation, print etc., additionally we are also providing face detection in our application. Efficient GUI has been provided  using </a:t>
            </a:r>
            <a:r>
              <a:rPr lang="en-US" sz="1800" dirty="0" err="1"/>
              <a:t>tkinter</a:t>
            </a:r>
            <a:r>
              <a:rPr lang="en-US" sz="1800" dirty="0"/>
              <a:t> which would allow user access this tools. </a:t>
            </a: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body" idx="1"/>
          </p:nvPr>
        </p:nvSpPr>
        <p:spPr>
          <a:xfrm>
            <a:off x="555981" y="150400"/>
            <a:ext cx="6260100" cy="421800"/>
          </a:xfrm>
          <a:prstGeom prst="rect">
            <a:avLst/>
          </a:prstGeom>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rtl="0">
              <a:spcBef>
                <a:spcPts val="0"/>
              </a:spcBef>
              <a:spcAft>
                <a:spcPts val="1200"/>
              </a:spcAft>
              <a:buSzPts val="935"/>
              <a:buNone/>
            </a:pPr>
            <a:r>
              <a:rPr lang="en" sz="2800" b="1" dirty="0">
                <a:ln/>
                <a:solidFill>
                  <a:schemeClr val="accent3"/>
                </a:solidFill>
                <a:effectLst/>
              </a:rPr>
              <a:t>Timeline</a:t>
            </a:r>
            <a:endParaRPr sz="2800" b="1" dirty="0">
              <a:ln/>
              <a:solidFill>
                <a:schemeClr val="accent3"/>
              </a:solidFill>
              <a:effectLst/>
            </a:endParaRPr>
          </a:p>
        </p:txBody>
      </p:sp>
      <p:graphicFrame>
        <p:nvGraphicFramePr>
          <p:cNvPr id="8" name="Table 5">
            <a:extLst>
              <a:ext uri="{FF2B5EF4-FFF2-40B4-BE49-F238E27FC236}">
                <a16:creationId xmlns:a16="http://schemas.microsoft.com/office/drawing/2014/main" id="{6A6A61CA-C637-4DB9-9017-BCAB18B84D61}"/>
              </a:ext>
            </a:extLst>
          </p:cNvPr>
          <p:cNvGraphicFramePr>
            <a:graphicFrameLocks noGrp="1"/>
          </p:cNvGraphicFramePr>
          <p:nvPr>
            <p:extLst>
              <p:ext uri="{D42A27DB-BD31-4B8C-83A1-F6EECF244321}">
                <p14:modId xmlns:p14="http://schemas.microsoft.com/office/powerpoint/2010/main" val="907780412"/>
              </p:ext>
            </p:extLst>
          </p:nvPr>
        </p:nvGraphicFramePr>
        <p:xfrm>
          <a:off x="805912" y="1206175"/>
          <a:ext cx="6788257" cy="3133348"/>
        </p:xfrm>
        <a:graphic>
          <a:graphicData uri="http://schemas.openxmlformats.org/drawingml/2006/table">
            <a:tbl>
              <a:tblPr firstRow="1" bandRow="1">
                <a:tableStyleId>{5C22544A-7EE6-4342-B048-85BDC9FD1C3A}</a:tableStyleId>
              </a:tblPr>
              <a:tblGrid>
                <a:gridCol w="1711446">
                  <a:extLst>
                    <a:ext uri="{9D8B030D-6E8A-4147-A177-3AD203B41FA5}">
                      <a16:colId xmlns:a16="http://schemas.microsoft.com/office/drawing/2014/main" val="2916020770"/>
                    </a:ext>
                  </a:extLst>
                </a:gridCol>
                <a:gridCol w="5076811">
                  <a:extLst>
                    <a:ext uri="{9D8B030D-6E8A-4147-A177-3AD203B41FA5}">
                      <a16:colId xmlns:a16="http://schemas.microsoft.com/office/drawing/2014/main" val="2693619685"/>
                    </a:ext>
                  </a:extLst>
                </a:gridCol>
              </a:tblGrid>
              <a:tr h="492962">
                <a:tc>
                  <a:txBody>
                    <a:bodyPr/>
                    <a:lstStyle/>
                    <a:p>
                      <a:r>
                        <a:rPr lang="en-IN" dirty="0"/>
                        <a:t>Week </a:t>
                      </a:r>
                    </a:p>
                  </a:txBody>
                  <a:tcPr/>
                </a:tc>
                <a:tc>
                  <a:txBody>
                    <a:bodyPr/>
                    <a:lstStyle/>
                    <a:p>
                      <a:endParaRPr lang="en-IN" dirty="0"/>
                    </a:p>
                  </a:txBody>
                  <a:tcPr/>
                </a:tc>
                <a:extLst>
                  <a:ext uri="{0D108BD9-81ED-4DB2-BD59-A6C34878D82A}">
                    <a16:rowId xmlns:a16="http://schemas.microsoft.com/office/drawing/2014/main" val="3978632254"/>
                  </a:ext>
                </a:extLst>
              </a:tr>
              <a:tr h="492962">
                <a:tc>
                  <a:txBody>
                    <a:bodyPr/>
                    <a:lstStyle/>
                    <a:p>
                      <a:r>
                        <a:rPr lang="en-IN" dirty="0"/>
                        <a:t>1</a:t>
                      </a:r>
                    </a:p>
                  </a:txBody>
                  <a:tcPr/>
                </a:tc>
                <a:tc>
                  <a:txBody>
                    <a:bodyPr/>
                    <a:lstStyle/>
                    <a:p>
                      <a:r>
                        <a:rPr lang="en-IN" b="0" cap="none" spc="0" dirty="0">
                          <a:ln w="0"/>
                          <a:solidFill>
                            <a:schemeClr val="accent1"/>
                          </a:solidFill>
                          <a:effectLst>
                            <a:outerShdw blurRad="38100" dist="25400" dir="5400000" algn="ctr" rotWithShape="0">
                              <a:srgbClr val="6E747A">
                                <a:alpha val="43000"/>
                              </a:srgbClr>
                            </a:outerShdw>
                          </a:effectLst>
                        </a:rPr>
                        <a:t>Image loader , filter manager</a:t>
                      </a:r>
                    </a:p>
                  </a:txBody>
                  <a:tcPr/>
                </a:tc>
                <a:extLst>
                  <a:ext uri="{0D108BD9-81ED-4DB2-BD59-A6C34878D82A}">
                    <a16:rowId xmlns:a16="http://schemas.microsoft.com/office/drawing/2014/main" val="3026030819"/>
                  </a:ext>
                </a:extLst>
              </a:tr>
              <a:tr h="492962">
                <a:tc>
                  <a:txBody>
                    <a:bodyPr/>
                    <a:lstStyle/>
                    <a:p>
                      <a:r>
                        <a:rPr lang="en-IN" dirty="0"/>
                        <a:t>2</a:t>
                      </a:r>
                    </a:p>
                  </a:txBody>
                  <a:tcPr/>
                </a:tc>
                <a:tc>
                  <a:txBody>
                    <a:bodyPr/>
                    <a:lstStyle/>
                    <a:p>
                      <a:r>
                        <a:rPr lang="en-IN" b="0" cap="none" spc="0" dirty="0">
                          <a:ln w="0"/>
                          <a:solidFill>
                            <a:schemeClr val="accent1"/>
                          </a:solidFill>
                          <a:effectLst>
                            <a:outerShdw blurRad="38100" dist="25400" dir="5400000" algn="ctr" rotWithShape="0">
                              <a:srgbClr val="6E747A">
                                <a:alpha val="43000"/>
                              </a:srgbClr>
                            </a:outerShdw>
                          </a:effectLst>
                        </a:rPr>
                        <a:t>Geometry manager ,properties manager</a:t>
                      </a:r>
                    </a:p>
                  </a:txBody>
                  <a:tcPr/>
                </a:tc>
                <a:extLst>
                  <a:ext uri="{0D108BD9-81ED-4DB2-BD59-A6C34878D82A}">
                    <a16:rowId xmlns:a16="http://schemas.microsoft.com/office/drawing/2014/main" val="2027217652"/>
                  </a:ext>
                </a:extLst>
              </a:tr>
              <a:tr h="492962">
                <a:tc>
                  <a:txBody>
                    <a:bodyPr/>
                    <a:lstStyle/>
                    <a:p>
                      <a:r>
                        <a:rPr lang="en-IN" dirty="0"/>
                        <a:t>3</a:t>
                      </a:r>
                    </a:p>
                  </a:txBody>
                  <a:tcPr/>
                </a:tc>
                <a:tc>
                  <a:txBody>
                    <a:bodyPr/>
                    <a:lstStyle/>
                    <a:p>
                      <a:r>
                        <a:rPr lang="en-IN" b="0" cap="none" spc="0" dirty="0">
                          <a:ln w="0"/>
                          <a:solidFill>
                            <a:schemeClr val="accent1"/>
                          </a:solidFill>
                          <a:effectLst>
                            <a:outerShdw blurRad="38100" dist="25400" dir="5400000" algn="ctr" rotWithShape="0">
                              <a:srgbClr val="6E747A">
                                <a:alpha val="43000"/>
                              </a:srgbClr>
                            </a:outerShdw>
                          </a:effectLst>
                        </a:rPr>
                        <a:t>Face detection,  steganography</a:t>
                      </a:r>
                    </a:p>
                  </a:txBody>
                  <a:tcPr/>
                </a:tc>
                <a:extLst>
                  <a:ext uri="{0D108BD9-81ED-4DB2-BD59-A6C34878D82A}">
                    <a16:rowId xmlns:a16="http://schemas.microsoft.com/office/drawing/2014/main" val="1886961630"/>
                  </a:ext>
                </a:extLst>
              </a:tr>
              <a:tr h="668538">
                <a:tc>
                  <a:txBody>
                    <a:bodyPr/>
                    <a:lstStyle/>
                    <a:p>
                      <a:r>
                        <a:rPr lang="en-IN" dirty="0"/>
                        <a:t>4</a:t>
                      </a:r>
                    </a:p>
                  </a:txBody>
                  <a:tcPr/>
                </a:tc>
                <a:tc>
                  <a:txBody>
                    <a:bodyPr/>
                    <a:lstStyle/>
                    <a:p>
                      <a:r>
                        <a:rPr lang="en-IN" b="0" cap="none" spc="0" dirty="0">
                          <a:ln w="0"/>
                          <a:solidFill>
                            <a:schemeClr val="accent1"/>
                          </a:solidFill>
                          <a:effectLst>
                            <a:outerShdw blurRad="38100" dist="25400" dir="5400000" algn="ctr" rotWithShape="0">
                              <a:srgbClr val="6E747A">
                                <a:alpha val="43000"/>
                              </a:srgbClr>
                            </a:outerShdw>
                          </a:effectLst>
                        </a:rPr>
                        <a:t>ASCII image creator, colour filler using reference image  (cont. in 5</a:t>
                      </a:r>
                      <a:r>
                        <a:rPr lang="en-IN" b="0" cap="none" spc="0" baseline="30000" dirty="0">
                          <a:ln w="0"/>
                          <a:solidFill>
                            <a:schemeClr val="accent1"/>
                          </a:solidFill>
                          <a:effectLst>
                            <a:outerShdw blurRad="38100" dist="25400" dir="5400000" algn="ctr" rotWithShape="0">
                              <a:srgbClr val="6E747A">
                                <a:alpha val="43000"/>
                              </a:srgbClr>
                            </a:outerShdw>
                          </a:effectLst>
                        </a:rPr>
                        <a:t>th</a:t>
                      </a:r>
                      <a:r>
                        <a:rPr lang="en-IN" b="0" cap="none" spc="0" dirty="0">
                          <a:ln w="0"/>
                          <a:solidFill>
                            <a:schemeClr val="accent1"/>
                          </a:solidFill>
                          <a:effectLst>
                            <a:outerShdw blurRad="38100" dist="25400" dir="5400000" algn="ctr" rotWithShape="0">
                              <a:srgbClr val="6E747A">
                                <a:alpha val="43000"/>
                              </a:srgbClr>
                            </a:outerShdw>
                          </a:effectLst>
                        </a:rPr>
                        <a:t>  week ) </a:t>
                      </a:r>
                    </a:p>
                  </a:txBody>
                  <a:tcPr/>
                </a:tc>
                <a:extLst>
                  <a:ext uri="{0D108BD9-81ED-4DB2-BD59-A6C34878D82A}">
                    <a16:rowId xmlns:a16="http://schemas.microsoft.com/office/drawing/2014/main" val="491201249"/>
                  </a:ext>
                </a:extLst>
              </a:tr>
              <a:tr h="492962">
                <a:tc>
                  <a:txBody>
                    <a:bodyPr/>
                    <a:lstStyle/>
                    <a:p>
                      <a:r>
                        <a:rPr lang="en-IN" dirty="0"/>
                        <a:t>5</a:t>
                      </a:r>
                    </a:p>
                  </a:txBody>
                  <a:tcPr/>
                </a:tc>
                <a:tc>
                  <a:txBody>
                    <a:bodyPr/>
                    <a:lstStyle/>
                    <a:p>
                      <a:r>
                        <a:rPr lang="en-IN" b="0" cap="none" spc="0" dirty="0">
                          <a:ln w="0"/>
                          <a:solidFill>
                            <a:schemeClr val="accent1"/>
                          </a:solidFill>
                          <a:effectLst>
                            <a:outerShdw blurRad="38100" dist="25400" dir="5400000" algn="ctr" rotWithShape="0">
                              <a:srgbClr val="6E747A">
                                <a:alpha val="43000"/>
                              </a:srgbClr>
                            </a:outerShdw>
                          </a:effectLst>
                        </a:rPr>
                        <a:t>Finishing touches</a:t>
                      </a:r>
                    </a:p>
                  </a:txBody>
                  <a:tcPr/>
                </a:tc>
                <a:extLst>
                  <a:ext uri="{0D108BD9-81ED-4DB2-BD59-A6C34878D82A}">
                    <a16:rowId xmlns:a16="http://schemas.microsoft.com/office/drawing/2014/main" val="3170189088"/>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C47C5-F431-41C5-A75A-743B71E1430F}"/>
              </a:ext>
            </a:extLst>
          </p:cNvPr>
          <p:cNvSpPr>
            <a:spLocks noGrp="1"/>
          </p:cNvSpPr>
          <p:nvPr>
            <p:ph type="title"/>
          </p:nvPr>
        </p:nvSpPr>
        <p:spPr/>
        <p:txBody>
          <a:bodyPr>
            <a:normAutofit/>
          </a:bodyPr>
          <a:lstStyle/>
          <a:p>
            <a:r>
              <a:rPr lang="en-IN" sz="2400" cap="none" dirty="0">
                <a:ln/>
                <a:solidFill>
                  <a:schemeClr val="accent3"/>
                </a:solidFill>
                <a:latin typeface="Algerian" panose="04020705040A02060702" pitchFamily="82" charset="0"/>
                <a:ea typeface="Times New Roman" panose="02020603050405020304" pitchFamily="18" charset="0"/>
              </a:rPr>
              <a:t>References</a:t>
            </a:r>
            <a:endParaRPr lang="en-IN" dirty="0"/>
          </a:p>
        </p:txBody>
      </p:sp>
      <p:sp>
        <p:nvSpPr>
          <p:cNvPr id="3" name="Text Placeholder 2">
            <a:extLst>
              <a:ext uri="{FF2B5EF4-FFF2-40B4-BE49-F238E27FC236}">
                <a16:creationId xmlns:a16="http://schemas.microsoft.com/office/drawing/2014/main" id="{DF13A2A2-D2F3-40EF-A7CE-90C2ACB89590}"/>
              </a:ext>
            </a:extLst>
          </p:cNvPr>
          <p:cNvSpPr>
            <a:spLocks noGrp="1"/>
          </p:cNvSpPr>
          <p:nvPr>
            <p:ph type="body" idx="1"/>
          </p:nvPr>
        </p:nvSpPr>
        <p:spPr/>
        <p:txBody>
          <a:bodyPr/>
          <a:lstStyle/>
          <a:p>
            <a:pPr marL="285750" indent="-285750">
              <a:lnSpc>
                <a:spcPct val="107000"/>
              </a:lnSpc>
            </a:pPr>
            <a:r>
              <a:rPr lang="en-US" sz="1400" dirty="0">
                <a:latin typeface="Times New Roman" panose="02020603050405020304" pitchFamily="18" charset="0"/>
                <a:ea typeface="Calibri" panose="020F0502020204030204" pitchFamily="34" charset="0"/>
                <a:cs typeface="Mangal" panose="02040503050203030202" pitchFamily="18" charset="0"/>
              </a:rPr>
              <a:t>Creating face detection and motion detection using </a:t>
            </a:r>
            <a:r>
              <a:rPr lang="en-US" sz="1400" dirty="0" err="1">
                <a:latin typeface="Times New Roman" panose="02020603050405020304" pitchFamily="18" charset="0"/>
                <a:ea typeface="Calibri" panose="020F0502020204030204" pitchFamily="34" charset="0"/>
                <a:cs typeface="Mangal" panose="02040503050203030202" pitchFamily="18" charset="0"/>
              </a:rPr>
              <a:t>opencv</a:t>
            </a:r>
            <a:r>
              <a:rPr lang="en-US" sz="1400" dirty="0">
                <a:latin typeface="Times New Roman" panose="02020603050405020304" pitchFamily="18" charset="0"/>
                <a:ea typeface="Calibri" panose="020F0502020204030204" pitchFamily="34" charset="0"/>
                <a:cs typeface="Mangal" panose="02040503050203030202" pitchFamily="18" charset="0"/>
              </a:rPr>
              <a:t>:</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114300" indent="0">
              <a:lnSpc>
                <a:spcPct val="107000"/>
              </a:lnSpc>
              <a:buNone/>
            </a:pPr>
            <a:r>
              <a:rPr lang="en-US" sz="1400" dirty="0">
                <a:latin typeface="Times New Roman" panose="02020603050405020304" pitchFamily="18" charset="0"/>
                <a:ea typeface="Calibri" panose="020F0502020204030204" pitchFamily="34" charset="0"/>
                <a:cs typeface="Mangal" panose="02040503050203030202" pitchFamily="18" charset="0"/>
              </a:rPr>
              <a:t>     Using this we want detect motion in video.</a:t>
            </a:r>
          </a:p>
          <a:p>
            <a:pPr marL="114300" indent="0">
              <a:lnSpc>
                <a:spcPct val="107000"/>
              </a:lnSpc>
              <a:buNone/>
            </a:pPr>
            <a:r>
              <a:rPr lang="en-US" sz="1400" u="sng" dirty="0">
                <a:solidFill>
                  <a:srgbClr val="0563C1"/>
                </a:solidFill>
                <a:latin typeface="Times New Roman" panose="02020603050405020304" pitchFamily="18" charset="0"/>
                <a:ea typeface="Calibri" panose="020F0502020204030204" pitchFamily="34" charset="0"/>
                <a:cs typeface="Mangal" panose="02040503050203030202" pitchFamily="18" charset="0"/>
                <a:hlinkClick r:id="rId2"/>
              </a:rPr>
              <a:t>https://www.youtube.com/watch?v=-ZrDjwXZGxI</a:t>
            </a:r>
            <a:endParaRPr lang="en-US" sz="1400" u="sng" dirty="0">
              <a:solidFill>
                <a:srgbClr val="0563C1"/>
              </a:solidFill>
              <a:latin typeface="Times New Roman" panose="02020603050405020304" pitchFamily="18" charset="0"/>
              <a:ea typeface="Calibri" panose="020F0502020204030204" pitchFamily="34" charset="0"/>
              <a:cs typeface="Mangal" panose="02040503050203030202" pitchFamily="18" charset="0"/>
            </a:endParaRPr>
          </a:p>
          <a:p>
            <a:pPr marL="114300" indent="0">
              <a:lnSpc>
                <a:spcPct val="107000"/>
              </a:lnSpc>
              <a:buNone/>
            </a:pPr>
            <a:endParaRPr lang="en-US" sz="1400" u="sng" dirty="0">
              <a:solidFill>
                <a:srgbClr val="0563C1"/>
              </a:solidFill>
              <a:latin typeface="Times New Roman" panose="02020603050405020304" pitchFamily="18" charset="0"/>
              <a:ea typeface="Calibri" panose="020F0502020204030204" pitchFamily="34" charset="0"/>
              <a:cs typeface="Mangal" panose="02040503050203030202" pitchFamily="18" charset="0"/>
            </a:endParaRPr>
          </a:p>
          <a:p>
            <a:pPr>
              <a:lnSpc>
                <a:spcPct val="107000"/>
              </a:lnSpc>
            </a:pPr>
            <a:r>
              <a:rPr lang="en-US" sz="1400" dirty="0">
                <a:latin typeface="Times New Roman" panose="02020603050405020304" pitchFamily="18" charset="0"/>
                <a:ea typeface="Calibri" panose="020F0502020204030204" pitchFamily="34" charset="0"/>
                <a:cs typeface="Mangal" panose="02040503050203030202" pitchFamily="18" charset="0"/>
              </a:rPr>
              <a:t>How to create simple image editor video: </a:t>
            </a:r>
            <a:r>
              <a:rPr lang="en-US" sz="1400" u="sng" dirty="0">
                <a:solidFill>
                  <a:srgbClr val="0563C1"/>
                </a:solidFill>
                <a:latin typeface="Times New Roman" panose="02020603050405020304" pitchFamily="18" charset="0"/>
                <a:ea typeface="Calibri" panose="020F0502020204030204" pitchFamily="34" charset="0"/>
                <a:cs typeface="Mangal" panose="02040503050203030202" pitchFamily="18" charset="0"/>
                <a:hlinkClick r:id="rId3"/>
              </a:rPr>
              <a:t>https://www.youtube.com/watch?v=gA4Uv6uE0f8&amp;t=1346s</a:t>
            </a:r>
            <a:endParaRPr lang="en-US" sz="1400" u="sng" dirty="0">
              <a:solidFill>
                <a:srgbClr val="0563C1"/>
              </a:solidFill>
              <a:latin typeface="Times New Roman" panose="02020603050405020304" pitchFamily="18" charset="0"/>
              <a:ea typeface="Calibri" panose="020F0502020204030204" pitchFamily="34" charset="0"/>
              <a:cs typeface="Mangal" panose="02040503050203030202" pitchFamily="18" charset="0"/>
            </a:endParaRPr>
          </a:p>
          <a:p>
            <a:pPr>
              <a:lnSpc>
                <a:spcPct val="107000"/>
              </a:lnSpc>
            </a:pPr>
            <a:endParaRPr lang="en-US" sz="1400" u="sng" dirty="0">
              <a:solidFill>
                <a:srgbClr val="0563C1"/>
              </a:solidFill>
              <a:latin typeface="Times New Roman" panose="02020603050405020304" pitchFamily="18" charset="0"/>
              <a:ea typeface="Calibri" panose="020F0502020204030204" pitchFamily="34" charset="0"/>
              <a:cs typeface="Mangal" panose="02040503050203030202" pitchFamily="18" charset="0"/>
            </a:endParaRPr>
          </a:p>
          <a:p>
            <a:pPr>
              <a:lnSpc>
                <a:spcPct val="107000"/>
              </a:lnSpc>
            </a:pPr>
            <a:endParaRPr lang="en-US" sz="1400" dirty="0">
              <a:solidFill>
                <a:srgbClr val="0563C1"/>
              </a:solidFill>
              <a:latin typeface="Times New Roman" panose="02020603050405020304" pitchFamily="18" charset="0"/>
              <a:ea typeface="Calibri" panose="020F0502020204030204" pitchFamily="34" charset="0"/>
              <a:cs typeface="Mangal" panose="02040503050203030202" pitchFamily="18" charset="0"/>
            </a:endParaRPr>
          </a:p>
          <a:p>
            <a:pPr>
              <a:lnSpc>
                <a:spcPct val="107000"/>
              </a:lnSpc>
            </a:pPr>
            <a:r>
              <a:rPr lang="en-US" sz="1400" dirty="0">
                <a:latin typeface="Times New Roman" panose="02020603050405020304" pitchFamily="18" charset="0"/>
                <a:ea typeface="Calibri" panose="020F0502020204030204" pitchFamily="34" charset="0"/>
                <a:cs typeface="Mangal" panose="02040503050203030202" pitchFamily="18" charset="0"/>
              </a:rPr>
              <a:t>  Image Editor using Python : </a:t>
            </a:r>
            <a:r>
              <a:rPr lang="en-US" sz="1400" dirty="0">
                <a:latin typeface="Times New Roman" panose="02020603050405020304" pitchFamily="18" charset="0"/>
                <a:ea typeface="Calibri" panose="020F0502020204030204" pitchFamily="34" charset="0"/>
                <a:cs typeface="Mangal" panose="02040503050203030202" pitchFamily="18" charset="0"/>
                <a:hlinkClick r:id="rId4"/>
              </a:rPr>
              <a:t>https://www.codershubb.com/build-a-simple-photo-editor-app-using-python/</a:t>
            </a:r>
            <a:endParaRPr lang="en-US" sz="1400" dirty="0">
              <a:latin typeface="Times New Roman" panose="02020603050405020304" pitchFamily="18" charset="0"/>
              <a:ea typeface="Calibri" panose="020F0502020204030204" pitchFamily="34" charset="0"/>
              <a:cs typeface="Mangal" panose="02040503050203030202" pitchFamily="18" charset="0"/>
            </a:endParaRPr>
          </a:p>
          <a:p>
            <a:pPr>
              <a:lnSpc>
                <a:spcPct val="107000"/>
              </a:lnSpc>
            </a:pPr>
            <a:endParaRPr lang="en-IN" sz="1400" dirty="0">
              <a:latin typeface="Calibri" panose="020F0502020204030204" pitchFamily="34" charset="0"/>
              <a:ea typeface="Calibri" panose="020F0502020204030204" pitchFamily="34" charset="0"/>
              <a:cs typeface="Mangal" panose="02040503050203030202" pitchFamily="18" charset="0"/>
            </a:endParaRPr>
          </a:p>
          <a:p>
            <a:endParaRPr lang="en-IN" dirty="0"/>
          </a:p>
          <a:p>
            <a:r>
              <a:rPr lang="en-IN" dirty="0"/>
              <a:t>OpenCV2 : </a:t>
            </a:r>
            <a:r>
              <a:rPr lang="en-IN" dirty="0">
                <a:hlinkClick r:id="rId5"/>
              </a:rPr>
              <a:t>https://www.geeksforgeeks.org/opencv-python-tutorial/</a:t>
            </a:r>
            <a:endParaRPr lang="en-IN" dirty="0"/>
          </a:p>
          <a:p>
            <a:endParaRPr lang="en-IN" dirty="0"/>
          </a:p>
          <a:p>
            <a:endParaRPr lang="en-IN" dirty="0"/>
          </a:p>
        </p:txBody>
      </p:sp>
    </p:spTree>
    <p:extLst>
      <p:ext uri="{BB962C8B-B14F-4D97-AF65-F5344CB8AC3E}">
        <p14:creationId xmlns:p14="http://schemas.microsoft.com/office/powerpoint/2010/main" val="529509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FACB-3DB7-43DB-9C58-07BE39764198}"/>
              </a:ext>
            </a:extLst>
          </p:cNvPr>
          <p:cNvSpPr>
            <a:spLocks noGrp="1"/>
          </p:cNvSpPr>
          <p:nvPr>
            <p:ph type="title"/>
          </p:nvPr>
        </p:nvSpPr>
        <p:spPr/>
        <p:txBody>
          <a:bodyPr>
            <a:normAutofit/>
          </a:bodyPr>
          <a:lstStyle/>
          <a:p>
            <a:r>
              <a:rPr lang="en-IN" sz="2400" cap="none">
                <a:ln/>
                <a:solidFill>
                  <a:schemeClr val="accent3"/>
                </a:solidFill>
                <a:latin typeface="Algerian" panose="04020705040A02060702" pitchFamily="82" charset="0"/>
                <a:ea typeface="Times New Roman" panose="02020603050405020304" pitchFamily="18" charset="0"/>
              </a:rPr>
              <a:t>References</a:t>
            </a:r>
            <a:endParaRPr lang="en-IN" dirty="0"/>
          </a:p>
        </p:txBody>
      </p:sp>
      <p:sp>
        <p:nvSpPr>
          <p:cNvPr id="3" name="Text Placeholder 2">
            <a:extLst>
              <a:ext uri="{FF2B5EF4-FFF2-40B4-BE49-F238E27FC236}">
                <a16:creationId xmlns:a16="http://schemas.microsoft.com/office/drawing/2014/main" id="{F8A10E72-C207-4272-9DDA-FB9CB3C1E82F}"/>
              </a:ext>
            </a:extLst>
          </p:cNvPr>
          <p:cNvSpPr>
            <a:spLocks noGrp="1"/>
          </p:cNvSpPr>
          <p:nvPr>
            <p:ph type="body" idx="1"/>
          </p:nvPr>
        </p:nvSpPr>
        <p:spPr/>
        <p:txBody>
          <a:bodyPr>
            <a:normAutofit/>
          </a:bodyPr>
          <a:lstStyle/>
          <a:p>
            <a:pPr marL="285750" indent="-285750">
              <a:lnSpc>
                <a:spcPct val="107000"/>
              </a:lnSpc>
            </a:pPr>
            <a:r>
              <a:rPr lang="en-US" sz="1800" dirty="0">
                <a:latin typeface="Times New Roman" panose="02020603050405020304" pitchFamily="18" charset="0"/>
                <a:ea typeface="Calibri" panose="020F0502020204030204" pitchFamily="34" charset="0"/>
                <a:cs typeface="Mangal" panose="02040503050203030202" pitchFamily="18" charset="0"/>
              </a:rPr>
              <a:t>Face detection using </a:t>
            </a:r>
            <a:r>
              <a:rPr lang="en-US" sz="1800" dirty="0" err="1">
                <a:latin typeface="Times New Roman" panose="02020603050405020304" pitchFamily="18" charset="0"/>
                <a:ea typeface="Calibri" panose="020F0502020204030204" pitchFamily="34" charset="0"/>
                <a:cs typeface="Mangal" panose="02040503050203030202" pitchFamily="18" charset="0"/>
              </a:rPr>
              <a:t>opencv</a:t>
            </a:r>
            <a:r>
              <a:rPr lang="en-US" sz="1800" dirty="0">
                <a:latin typeface="Times New Roman" panose="02020603050405020304" pitchFamily="18" charset="0"/>
                <a:ea typeface="Calibri" panose="020F0502020204030204" pitchFamily="34" charset="0"/>
                <a:cs typeface="Mangal" panose="02040503050203030202" pitchFamily="18" charset="0"/>
              </a:rPr>
              <a:t>(blog): </a:t>
            </a:r>
            <a:r>
              <a:rPr lang="en-IN" sz="1800" u="sng" dirty="0">
                <a:solidFill>
                  <a:srgbClr val="0563C1"/>
                </a:solidFill>
                <a:latin typeface="Calibri" panose="020F0502020204030204" pitchFamily="34" charset="0"/>
                <a:ea typeface="Calibri" panose="020F0502020204030204" pitchFamily="34" charset="0"/>
                <a:cs typeface="Mangal" panose="02040503050203030202" pitchFamily="18" charset="0"/>
                <a:hlinkClick r:id="rId2"/>
              </a:rPr>
              <a:t>Face Detection with Python using OpenCV - </a:t>
            </a:r>
            <a:r>
              <a:rPr lang="en-IN" sz="1800" u="sng" dirty="0" err="1">
                <a:solidFill>
                  <a:srgbClr val="0563C1"/>
                </a:solidFill>
                <a:latin typeface="Calibri" panose="020F0502020204030204" pitchFamily="34" charset="0"/>
                <a:ea typeface="Calibri" panose="020F0502020204030204" pitchFamily="34" charset="0"/>
                <a:cs typeface="Mangal" panose="02040503050203030202" pitchFamily="18" charset="0"/>
                <a:hlinkClick r:id="rId2"/>
              </a:rPr>
              <a:t>DataCamp</a:t>
            </a:r>
            <a:endParaRPr lang="en-IN" sz="1800"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07000"/>
              </a:lnSpc>
            </a:pPr>
            <a:endParaRPr lang="en-US" sz="1800" dirty="0">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r>
              <a:rPr lang="en-US" sz="1800" dirty="0" err="1">
                <a:latin typeface="Times New Roman" panose="02020603050405020304" pitchFamily="18" charset="0"/>
                <a:ea typeface="Calibri" panose="020F0502020204030204" pitchFamily="34" charset="0"/>
                <a:cs typeface="Mangal" panose="02040503050203030202" pitchFamily="18" charset="0"/>
              </a:rPr>
              <a:t>Colour</a:t>
            </a:r>
            <a:r>
              <a:rPr lang="en-US" sz="1800" dirty="0">
                <a:latin typeface="Times New Roman" panose="02020603050405020304" pitchFamily="18" charset="0"/>
                <a:ea typeface="Calibri" panose="020F0502020204030204" pitchFamily="34" charset="0"/>
                <a:cs typeface="Mangal" panose="02040503050203030202" pitchFamily="18" charset="0"/>
              </a:rPr>
              <a:t> detection using </a:t>
            </a:r>
            <a:r>
              <a:rPr lang="en-US" sz="1800" dirty="0" err="1">
                <a:latin typeface="Times New Roman" panose="02020603050405020304" pitchFamily="18" charset="0"/>
                <a:ea typeface="Calibri" panose="020F0502020204030204" pitchFamily="34" charset="0"/>
                <a:cs typeface="Mangal" panose="02040503050203030202" pitchFamily="18" charset="0"/>
              </a:rPr>
              <a:t>opencv</a:t>
            </a:r>
            <a:r>
              <a:rPr lang="en-US" sz="1800" dirty="0">
                <a:latin typeface="Times New Roman" panose="02020603050405020304" pitchFamily="18" charset="0"/>
                <a:ea typeface="Calibri" panose="020F0502020204030204" pitchFamily="34" charset="0"/>
                <a:cs typeface="Mangal" panose="02040503050203030202" pitchFamily="18" charset="0"/>
              </a:rPr>
              <a:t> in python(blog): </a:t>
            </a:r>
            <a:r>
              <a:rPr lang="en-IN" sz="1800" u="sng" dirty="0" err="1">
                <a:solidFill>
                  <a:srgbClr val="0563C1"/>
                </a:solidFill>
                <a:latin typeface="Times New Roman" panose="02020603050405020304" pitchFamily="18" charset="0"/>
                <a:ea typeface="Calibri" panose="020F0502020204030204" pitchFamily="34" charset="0"/>
                <a:cs typeface="Mangal" panose="02040503050203030202" pitchFamily="18" charset="0"/>
                <a:hlinkClick r:id="rId3"/>
              </a:rPr>
              <a:t>Color</a:t>
            </a:r>
            <a:r>
              <a:rPr lang="en-IN" sz="1800" u="sng" dirty="0">
                <a:solidFill>
                  <a:srgbClr val="0563C1"/>
                </a:solidFill>
                <a:latin typeface="Times New Roman" panose="02020603050405020304" pitchFamily="18" charset="0"/>
                <a:ea typeface="Calibri" panose="020F0502020204030204" pitchFamily="34" charset="0"/>
                <a:cs typeface="Mangal" panose="02040503050203030202" pitchFamily="18" charset="0"/>
                <a:hlinkClick r:id="rId3"/>
              </a:rPr>
              <a:t> Detection in Python Using OpenCV : 8 Steps - </a:t>
            </a:r>
            <a:r>
              <a:rPr lang="en-IN" sz="1800" u="sng" dirty="0" err="1">
                <a:solidFill>
                  <a:srgbClr val="0563C1"/>
                </a:solidFill>
                <a:latin typeface="Times New Roman" panose="02020603050405020304" pitchFamily="18" charset="0"/>
                <a:ea typeface="Calibri" panose="020F0502020204030204" pitchFamily="34" charset="0"/>
                <a:cs typeface="Mangal" panose="02040503050203030202" pitchFamily="18" charset="0"/>
                <a:hlinkClick r:id="rId3"/>
              </a:rPr>
              <a:t>Instructables</a:t>
            </a:r>
            <a:endParaRPr lang="en-IN" sz="1800"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07000"/>
              </a:lnSpc>
            </a:pPr>
            <a:endParaRPr lang="en-US" sz="1800" dirty="0">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r>
              <a:rPr lang="en-US" sz="1800" dirty="0">
                <a:latin typeface="Times New Roman" panose="02020603050405020304" pitchFamily="18" charset="0"/>
                <a:ea typeface="Calibri" panose="020F0502020204030204" pitchFamily="34" charset="0"/>
                <a:cs typeface="Mangal" panose="02040503050203030202" pitchFamily="18" charset="0"/>
              </a:rPr>
              <a:t>Edge detection of image using </a:t>
            </a:r>
            <a:r>
              <a:rPr lang="en-US" sz="1800" dirty="0" err="1">
                <a:latin typeface="Times New Roman" panose="02020603050405020304" pitchFamily="18" charset="0"/>
                <a:ea typeface="Calibri" panose="020F0502020204030204" pitchFamily="34" charset="0"/>
                <a:cs typeface="Mangal" panose="02040503050203030202" pitchFamily="18" charset="0"/>
              </a:rPr>
              <a:t>opencv</a:t>
            </a:r>
            <a:r>
              <a:rPr lang="en-US" sz="1800" dirty="0">
                <a:latin typeface="Times New Roman" panose="02020603050405020304" pitchFamily="18" charset="0"/>
                <a:ea typeface="Calibri" panose="020F0502020204030204" pitchFamily="34" charset="0"/>
                <a:cs typeface="Mangal" panose="02040503050203030202" pitchFamily="18" charset="0"/>
              </a:rPr>
              <a:t>:  </a:t>
            </a:r>
            <a:r>
              <a:rPr lang="en-IN" sz="1800" u="sng" dirty="0">
                <a:solidFill>
                  <a:srgbClr val="0563C1"/>
                </a:solidFill>
                <a:latin typeface="Times New Roman" panose="02020603050405020304" pitchFamily="18" charset="0"/>
                <a:ea typeface="Calibri" panose="020F0502020204030204" pitchFamily="34" charset="0"/>
                <a:cs typeface="Mangal" panose="02040503050203030202" pitchFamily="18" charset="0"/>
                <a:hlinkClick r:id="rId4"/>
              </a:rPr>
              <a:t>Edge Detection of Image using OpenCV (CV2) in Python (includehelp.com)</a:t>
            </a:r>
            <a:r>
              <a:rPr lang="en-US" sz="1800" u="sng" dirty="0">
                <a:solidFill>
                  <a:srgbClr val="0563C1"/>
                </a:solidFill>
                <a:latin typeface="Times New Roman" panose="02020603050405020304" pitchFamily="18" charset="0"/>
                <a:ea typeface="Calibri" panose="020F0502020204030204" pitchFamily="34" charset="0"/>
                <a:cs typeface="Mangal" panose="02040503050203030202" pitchFamily="18" charset="0"/>
                <a:hlinkClick r:id="rId5"/>
              </a:rPr>
              <a:t>https://www.geeksforgeeks.org/python-program-to-detect-the-edges-of-an-image-using-opencv-sobel-edge-detection/</a:t>
            </a:r>
            <a:endParaRPr lang="en-IN" sz="1800" dirty="0">
              <a:latin typeface="Calibri" panose="020F0502020204030204" pitchFamily="34" charset="0"/>
              <a:ea typeface="Calibri" panose="020F0502020204030204" pitchFamily="34" charset="0"/>
              <a:cs typeface="Mangal" panose="02040503050203030202" pitchFamily="18" charset="0"/>
            </a:endParaRPr>
          </a:p>
          <a:p>
            <a:pPr marL="285750" indent="-285750">
              <a:lnSpc>
                <a:spcPct val="107000"/>
              </a:lnSpc>
            </a:pPr>
            <a:endParaRPr lang="en-IN" sz="1800" dirty="0">
              <a:latin typeface="Calibri" panose="020F0502020204030204" pitchFamily="34" charset="0"/>
              <a:ea typeface="Calibri" panose="020F0502020204030204" pitchFamily="34" charset="0"/>
              <a:cs typeface="Mangal" panose="02040503050203030202" pitchFamily="18" charset="0"/>
            </a:endParaRPr>
          </a:p>
          <a:p>
            <a:pPr marL="114300" indent="0">
              <a:buNone/>
            </a:pPr>
            <a:endParaRPr lang="en-IN" sz="1800" dirty="0"/>
          </a:p>
        </p:txBody>
      </p:sp>
    </p:spTree>
    <p:extLst>
      <p:ext uri="{BB962C8B-B14F-4D97-AF65-F5344CB8AC3E}">
        <p14:creationId xmlns:p14="http://schemas.microsoft.com/office/powerpoint/2010/main" val="2153507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E6B62D-BF41-4286-BDAF-D029443B52D5}"/>
              </a:ext>
            </a:extLst>
          </p:cNvPr>
          <p:cNvSpPr txBox="1"/>
          <p:nvPr/>
        </p:nvSpPr>
        <p:spPr>
          <a:xfrm>
            <a:off x="1708298" y="1910030"/>
            <a:ext cx="5621079" cy="1323439"/>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000" b="1" dirty="0">
                <a:ln/>
                <a:solidFill>
                  <a:schemeClr val="accent3"/>
                </a:solidFill>
              </a:rPr>
              <a:t>Thank you</a:t>
            </a:r>
            <a:endParaRPr lang="en-IN" sz="8000" b="1" dirty="0">
              <a:ln/>
              <a:solidFill>
                <a:schemeClr val="accent3"/>
              </a:solidFill>
            </a:endParaRPr>
          </a:p>
        </p:txBody>
      </p:sp>
    </p:spTree>
    <p:extLst>
      <p:ext uri="{BB962C8B-B14F-4D97-AF65-F5344CB8AC3E}">
        <p14:creationId xmlns:p14="http://schemas.microsoft.com/office/powerpoint/2010/main" val="3564246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5579-2724-4958-82A1-724CBB176EEC}"/>
              </a:ext>
            </a:extLst>
          </p:cNvPr>
          <p:cNvSpPr>
            <a:spLocks noGrp="1"/>
          </p:cNvSpPr>
          <p:nvPr>
            <p:ph type="title"/>
          </p:nvPr>
        </p:nvSpPr>
        <p:spPr>
          <a:xfrm>
            <a:off x="311700" y="288275"/>
            <a:ext cx="8520600" cy="572700"/>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r>
              <a:rPr lang="en-US" sz="3600" cap="none" dirty="0">
                <a:ln/>
                <a:solidFill>
                  <a:schemeClr val="accent3"/>
                </a:solidFill>
                <a:effectLst/>
              </a:rPr>
              <a:t>Literature survey</a:t>
            </a:r>
            <a:endParaRPr lang="en-IN" sz="3600" cap="none" dirty="0">
              <a:ln/>
              <a:solidFill>
                <a:schemeClr val="accent3"/>
              </a:solidFill>
              <a:effectLst/>
            </a:endParaRPr>
          </a:p>
        </p:txBody>
      </p:sp>
      <p:sp>
        <p:nvSpPr>
          <p:cNvPr id="3" name="Text Placeholder 2">
            <a:extLst>
              <a:ext uri="{FF2B5EF4-FFF2-40B4-BE49-F238E27FC236}">
                <a16:creationId xmlns:a16="http://schemas.microsoft.com/office/drawing/2014/main" id="{5984B5B2-B38A-44BB-B5F6-CC1771CCD285}"/>
              </a:ext>
            </a:extLst>
          </p:cNvPr>
          <p:cNvSpPr>
            <a:spLocks noGrp="1"/>
          </p:cNvSpPr>
          <p:nvPr>
            <p:ph type="body" idx="1"/>
          </p:nvPr>
        </p:nvSpPr>
        <p:spPr>
          <a:xfrm>
            <a:off x="311700" y="1284495"/>
            <a:ext cx="8520600" cy="3570729"/>
          </a:xfrm>
        </p:spPr>
        <p:txBody>
          <a:bodyPr>
            <a:normAutofit fontScale="40000" lnSpcReduction="20000"/>
          </a:bodyPr>
          <a:lstStyle/>
          <a:p>
            <a:pPr marL="285750" indent="-285750">
              <a:lnSpc>
                <a:spcPct val="107000"/>
              </a:lnSpc>
            </a:pPr>
            <a:r>
              <a:rPr lang="en-US" sz="4500" dirty="0">
                <a:effectLst/>
                <a:latin typeface="Times New Roman" panose="02020603050405020304" pitchFamily="18" charset="0"/>
                <a:ea typeface="Calibri" panose="020F0502020204030204" pitchFamily="34" charset="0"/>
                <a:cs typeface="Mangal" panose="02040503050203030202" pitchFamily="18" charset="0"/>
              </a:rPr>
              <a:t>For </a:t>
            </a:r>
            <a:r>
              <a:rPr lang="en-US" sz="4500" b="1" dirty="0">
                <a:effectLst/>
                <a:latin typeface="Times New Roman" panose="02020603050405020304" pitchFamily="18" charset="0"/>
                <a:ea typeface="Calibri" panose="020F0502020204030204" pitchFamily="34" charset="0"/>
                <a:cs typeface="Mangal" panose="02040503050203030202" pitchFamily="18" charset="0"/>
              </a:rPr>
              <a:t>GUI</a:t>
            </a:r>
            <a:r>
              <a:rPr lang="en-US" sz="4500" dirty="0">
                <a:effectLst/>
                <a:latin typeface="Times New Roman" panose="02020603050405020304" pitchFamily="18" charset="0"/>
                <a:ea typeface="Calibri" panose="020F0502020204030204" pitchFamily="34" charset="0"/>
                <a:cs typeface="Mangal" panose="02040503050203030202" pitchFamily="18" charset="0"/>
              </a:rPr>
              <a:t> using </a:t>
            </a:r>
            <a:r>
              <a:rPr lang="en-US" sz="4500" dirty="0" err="1">
                <a:effectLst/>
                <a:latin typeface="Times New Roman" panose="02020603050405020304" pitchFamily="18" charset="0"/>
                <a:ea typeface="Calibri" panose="020F0502020204030204" pitchFamily="34" charset="0"/>
                <a:cs typeface="Mangal" panose="02040503050203030202" pitchFamily="18" charset="0"/>
              </a:rPr>
              <a:t>tkinter</a:t>
            </a:r>
            <a:r>
              <a:rPr lang="en-US" sz="4500" dirty="0">
                <a:effectLst/>
                <a:latin typeface="Times New Roman" panose="02020603050405020304" pitchFamily="18" charset="0"/>
                <a:ea typeface="Calibri" panose="020F0502020204030204" pitchFamily="34" charset="0"/>
                <a:cs typeface="Mangal" panose="02040503050203030202" pitchFamily="18" charset="0"/>
              </a:rPr>
              <a:t>: this video has  covered the </a:t>
            </a:r>
            <a:r>
              <a:rPr lang="en-US" sz="4500" dirty="0" err="1">
                <a:effectLst/>
                <a:latin typeface="Times New Roman" panose="02020603050405020304" pitchFamily="18" charset="0"/>
                <a:ea typeface="Calibri" panose="020F0502020204030204" pitchFamily="34" charset="0"/>
                <a:cs typeface="Mangal" panose="02040503050203030202" pitchFamily="18" charset="0"/>
              </a:rPr>
              <a:t>tkinter</a:t>
            </a:r>
            <a:r>
              <a:rPr lang="en-US" sz="4500" dirty="0">
                <a:effectLst/>
                <a:latin typeface="Times New Roman" panose="02020603050405020304" pitchFamily="18" charset="0"/>
                <a:ea typeface="Calibri" panose="020F0502020204030204" pitchFamily="34" charset="0"/>
                <a:cs typeface="Mangal" panose="02040503050203030202" pitchFamily="18" charset="0"/>
              </a:rPr>
              <a:t> python. Using this and as we need we are planning to build </a:t>
            </a:r>
            <a:r>
              <a:rPr lang="en-US" sz="4500" dirty="0" err="1">
                <a:effectLst/>
                <a:latin typeface="Times New Roman" panose="02020603050405020304" pitchFamily="18" charset="0"/>
                <a:ea typeface="Calibri" panose="020F0502020204030204" pitchFamily="34" charset="0"/>
                <a:cs typeface="Mangal" panose="02040503050203030202" pitchFamily="18" charset="0"/>
              </a:rPr>
              <a:t>gui</a:t>
            </a:r>
            <a:r>
              <a:rPr lang="en-US" sz="4500" dirty="0">
                <a:effectLst/>
                <a:latin typeface="Times New Roman" panose="02020603050405020304" pitchFamily="18" charset="0"/>
                <a:ea typeface="Calibri" panose="020F0502020204030204" pitchFamily="34" charset="0"/>
                <a:cs typeface="Mangal" panose="02040503050203030202" pitchFamily="18" charset="0"/>
              </a:rPr>
              <a:t> for our application. : </a:t>
            </a:r>
            <a:r>
              <a:rPr lang="en-US" sz="4500" u="sng"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2"/>
              </a:rPr>
              <a:t>https://www.youtube.com/watch?v=YXPyB4XeYLA</a:t>
            </a:r>
            <a:endParaRPr lang="en-US" sz="4500" u="sng"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endParaRPr lang="en-US" sz="4500" dirty="0">
              <a:effectLst/>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r>
              <a:rPr lang="en-US" sz="4500" dirty="0">
                <a:effectLst/>
                <a:latin typeface="Times New Roman" panose="02020603050405020304" pitchFamily="18" charset="0"/>
                <a:ea typeface="Calibri" panose="020F0502020204030204" pitchFamily="34" charset="0"/>
                <a:cs typeface="Mangal" panose="02040503050203030202" pitchFamily="18" charset="0"/>
              </a:rPr>
              <a:t> </a:t>
            </a:r>
            <a:r>
              <a:rPr lang="en-US" sz="4500" dirty="0" err="1">
                <a:effectLst/>
                <a:latin typeface="Times New Roman" panose="02020603050405020304" pitchFamily="18" charset="0"/>
                <a:ea typeface="Calibri" panose="020F0502020204030204" pitchFamily="34" charset="0"/>
                <a:cs typeface="Mangal" panose="02040503050203030202" pitchFamily="18" charset="0"/>
              </a:rPr>
              <a:t>OpenCv</a:t>
            </a:r>
            <a:r>
              <a:rPr lang="en-US" sz="4500" dirty="0">
                <a:effectLst/>
                <a:latin typeface="Times New Roman" panose="02020603050405020304" pitchFamily="18" charset="0"/>
                <a:ea typeface="Calibri" panose="020F0502020204030204" pitchFamily="34" charset="0"/>
                <a:cs typeface="Mangal" panose="02040503050203030202" pitchFamily="18" charset="0"/>
              </a:rPr>
              <a:t> tutorial from </a:t>
            </a:r>
            <a:r>
              <a:rPr lang="en-US" sz="4500" dirty="0" err="1">
                <a:effectLst/>
                <a:latin typeface="Times New Roman" panose="02020603050405020304" pitchFamily="18" charset="0"/>
                <a:ea typeface="Calibri" panose="020F0502020204030204" pitchFamily="34" charset="0"/>
                <a:cs typeface="Mangal" panose="02040503050203030202" pitchFamily="18" charset="0"/>
              </a:rPr>
              <a:t>youtube</a:t>
            </a:r>
            <a:r>
              <a:rPr lang="en-US" sz="4500" dirty="0">
                <a:effectLst/>
                <a:latin typeface="Times New Roman" panose="02020603050405020304" pitchFamily="18" charset="0"/>
                <a:ea typeface="Calibri" panose="020F0502020204030204" pitchFamily="34" charset="0"/>
                <a:cs typeface="Mangal" panose="02040503050203030202" pitchFamily="18" charset="0"/>
              </a:rPr>
              <a:t>: </a:t>
            </a:r>
            <a:r>
              <a:rPr lang="en-US" sz="4500" dirty="0" err="1">
                <a:effectLst/>
                <a:latin typeface="Times New Roman" panose="02020603050405020304" pitchFamily="18" charset="0"/>
                <a:ea typeface="Calibri" panose="020F0502020204030204" pitchFamily="34" charset="0"/>
                <a:cs typeface="Mangal" panose="02040503050203030202" pitchFamily="18" charset="0"/>
              </a:rPr>
              <a:t>opencv</a:t>
            </a:r>
            <a:r>
              <a:rPr lang="en-US" sz="4500" dirty="0">
                <a:effectLst/>
                <a:latin typeface="Times New Roman" panose="02020603050405020304" pitchFamily="18" charset="0"/>
                <a:ea typeface="Calibri" panose="020F0502020204030204" pitchFamily="34" charset="0"/>
                <a:cs typeface="Mangal" panose="02040503050203030202" pitchFamily="18" charset="0"/>
              </a:rPr>
              <a:t> will be main backbone of these editor. : </a:t>
            </a:r>
            <a:r>
              <a:rPr lang="en-US" sz="4500" u="sng"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hlinkClick r:id="rId3"/>
              </a:rPr>
              <a:t>https://www.youtube.com/watch?v=oXlwWbU8l2o</a:t>
            </a:r>
            <a:endParaRPr lang="en-IN" sz="45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07000"/>
              </a:lnSpc>
            </a:pPr>
            <a:endParaRPr lang="en-US" sz="4500" dirty="0">
              <a:effectLst/>
              <a:latin typeface="Times New Roman" panose="02020603050405020304" pitchFamily="18" charset="0"/>
              <a:ea typeface="Calibri" panose="020F0502020204030204" pitchFamily="34" charset="0"/>
              <a:cs typeface="Mangal" panose="02040503050203030202" pitchFamily="18" charset="0"/>
            </a:endParaRPr>
          </a:p>
          <a:p>
            <a:pPr marL="0" indent="0">
              <a:lnSpc>
                <a:spcPct val="107000"/>
              </a:lnSpc>
              <a:buNone/>
            </a:pPr>
            <a:r>
              <a:rPr lang="en-US" sz="4500" dirty="0">
                <a:effectLst/>
                <a:latin typeface="Times New Roman" panose="02020603050405020304" pitchFamily="18" charset="0"/>
                <a:ea typeface="Calibri" panose="020F0502020204030204" pitchFamily="34" charset="0"/>
                <a:cs typeface="Mangal" panose="02040503050203030202" pitchFamily="18" charset="0"/>
              </a:rPr>
              <a:t> </a:t>
            </a:r>
            <a:endParaRPr lang="en-US" sz="4500" u="sng" dirty="0">
              <a:solidFill>
                <a:srgbClr val="0563C1"/>
              </a:solidFill>
              <a:effectLst/>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r>
              <a:rPr lang="en-US" sz="4000" dirty="0" err="1">
                <a:latin typeface="Times New Roman" panose="02020603050405020304" pitchFamily="18" charset="0"/>
                <a:ea typeface="Calibri" panose="020F0502020204030204" pitchFamily="34" charset="0"/>
                <a:cs typeface="Mangal" panose="02040503050203030202" pitchFamily="18" charset="0"/>
              </a:rPr>
              <a:t>Deepfake</a:t>
            </a:r>
            <a:r>
              <a:rPr lang="en-US" sz="4000" dirty="0">
                <a:latin typeface="Times New Roman" panose="02020603050405020304" pitchFamily="18" charset="0"/>
                <a:ea typeface="Calibri" panose="020F0502020204030204" pitchFamily="34" charset="0"/>
                <a:cs typeface="Mangal" panose="02040503050203030202" pitchFamily="18" charset="0"/>
              </a:rPr>
              <a:t> detection research paper: </a:t>
            </a:r>
            <a:r>
              <a:rPr lang="en-US" sz="3800" u="sng" dirty="0">
                <a:solidFill>
                  <a:schemeClr val="accent1">
                    <a:lumMod val="60000"/>
                    <a:lumOff val="40000"/>
                  </a:schemeClr>
                </a:solidFill>
                <a:latin typeface="Times New Roman" panose="02020603050405020304" pitchFamily="18" charset="0"/>
                <a:ea typeface="Calibri" panose="020F0502020204030204" pitchFamily="34" charset="0"/>
                <a:cs typeface="Mangal" panose="02040503050203030202" pitchFamily="18" charset="0"/>
                <a:hlinkClick r:id="rId4"/>
              </a:rPr>
              <a:t>https://arxiv.org/pdf/2003.08645.pdf</a:t>
            </a:r>
            <a:endParaRPr lang="en-US" sz="3800" u="sng" dirty="0">
              <a:solidFill>
                <a:schemeClr val="accent1">
                  <a:lumMod val="60000"/>
                  <a:lumOff val="40000"/>
                </a:schemeClr>
              </a:solidFill>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endParaRPr lang="en-US" sz="3800" u="sng" dirty="0">
              <a:solidFill>
                <a:schemeClr val="accent1">
                  <a:lumMod val="60000"/>
                  <a:lumOff val="40000"/>
                </a:schemeClr>
              </a:solidFill>
              <a:effectLst/>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r>
              <a:rPr lang="en-US" sz="3800" dirty="0">
                <a:effectLst/>
                <a:latin typeface="Times New Roman" panose="02020603050405020304" pitchFamily="18" charset="0"/>
                <a:ea typeface="Calibri" panose="020F0502020204030204" pitchFamily="34" charset="0"/>
                <a:cs typeface="Mangal" panose="02040503050203030202" pitchFamily="18" charset="0"/>
              </a:rPr>
              <a:t>Face Detection </a:t>
            </a:r>
            <a:r>
              <a:rPr lang="en-US" sz="3800" dirty="0">
                <a:latin typeface="Times New Roman" panose="02020603050405020304" pitchFamily="18" charset="0"/>
                <a:ea typeface="Calibri" panose="020F0502020204030204" pitchFamily="34" charset="0"/>
                <a:cs typeface="Mangal" panose="02040503050203030202" pitchFamily="18" charset="0"/>
              </a:rPr>
              <a:t>: </a:t>
            </a:r>
            <a:r>
              <a:rPr lang="en-US" sz="3800" u="sng" dirty="0">
                <a:solidFill>
                  <a:schemeClr val="accent1">
                    <a:lumMod val="60000"/>
                    <a:lumOff val="40000"/>
                  </a:schemeClr>
                </a:solidFill>
                <a:latin typeface="Times New Roman" panose="02020603050405020304" pitchFamily="18" charset="0"/>
                <a:ea typeface="Calibri" panose="020F0502020204030204" pitchFamily="34" charset="0"/>
                <a:cs typeface="Mangal" panose="02040503050203030202" pitchFamily="18" charset="0"/>
                <a:hlinkClick r:id="rId5"/>
              </a:rPr>
              <a:t>https://drive.google.com/drive/folders/1CSUR-c8W4f-Q10cUhnL5bqumhz0b_JbU</a:t>
            </a:r>
            <a:endParaRPr lang="en-US" sz="3800" u="sng" dirty="0">
              <a:solidFill>
                <a:schemeClr val="accent1">
                  <a:lumMod val="60000"/>
                  <a:lumOff val="40000"/>
                </a:schemeClr>
              </a:solidFill>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endParaRPr lang="en-US" sz="3800" u="sng" dirty="0">
              <a:solidFill>
                <a:schemeClr val="accent1">
                  <a:lumMod val="60000"/>
                  <a:lumOff val="40000"/>
                </a:schemeClr>
              </a:solidFill>
              <a:effectLst/>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r>
              <a:rPr lang="en-US" sz="3800" dirty="0">
                <a:latin typeface="Times New Roman" panose="02020603050405020304" pitchFamily="18" charset="0"/>
                <a:ea typeface="Calibri" panose="020F0502020204030204" pitchFamily="34" charset="0"/>
                <a:cs typeface="Mangal" panose="02040503050203030202" pitchFamily="18" charset="0"/>
              </a:rPr>
              <a:t>Steganography </a:t>
            </a:r>
            <a:r>
              <a:rPr lang="en-US" sz="3800" u="sng" dirty="0">
                <a:solidFill>
                  <a:schemeClr val="accent1">
                    <a:lumMod val="60000"/>
                    <a:lumOff val="40000"/>
                  </a:schemeClr>
                </a:solidFill>
                <a:latin typeface="Times New Roman" panose="02020603050405020304" pitchFamily="18" charset="0"/>
                <a:ea typeface="Calibri" panose="020F0502020204030204" pitchFamily="34" charset="0"/>
                <a:cs typeface="Mangal" panose="02040503050203030202" pitchFamily="18" charset="0"/>
              </a:rPr>
              <a:t>: https://drive.google.com/drive/folders/1CSUR-c8W4f-Q10cUhnL5bqumhz0b_JbU</a:t>
            </a:r>
            <a:endParaRPr lang="en-US" sz="3800" u="sng" dirty="0">
              <a:solidFill>
                <a:schemeClr val="accent1">
                  <a:lumMod val="60000"/>
                  <a:lumOff val="40000"/>
                </a:schemeClr>
              </a:solidFill>
              <a:effectLst/>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endParaRPr lang="en-US" sz="3800" u="sng" dirty="0">
              <a:solidFill>
                <a:schemeClr val="accent1">
                  <a:lumMod val="60000"/>
                  <a:lumOff val="40000"/>
                </a:schemeClr>
              </a:solidFill>
              <a:effectLst/>
              <a:latin typeface="Times New Roman" panose="02020603050405020304" pitchFamily="18" charset="0"/>
              <a:ea typeface="Calibri" panose="020F0502020204030204" pitchFamily="34" charset="0"/>
              <a:cs typeface="Mangal" panose="02040503050203030202" pitchFamily="18" charset="0"/>
            </a:endParaRPr>
          </a:p>
          <a:p>
            <a:pPr marL="0" indent="0">
              <a:lnSpc>
                <a:spcPct val="107000"/>
              </a:lnSpc>
              <a:buNone/>
            </a:pPr>
            <a:endParaRPr lang="en-IN" sz="45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07000"/>
              </a:lnSpc>
            </a:pPr>
            <a:endParaRPr lang="en-US" sz="3800" dirty="0">
              <a:effectLst/>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endParaRPr lang="en-IN" sz="3800" dirty="0">
              <a:effectLst/>
              <a:latin typeface="Calibri" panose="020F0502020204030204" pitchFamily="34" charset="0"/>
              <a:ea typeface="Calibri" panose="020F0502020204030204" pitchFamily="34" charset="0"/>
              <a:cs typeface="Mangal" panose="02040503050203030202" pitchFamily="18" charset="0"/>
            </a:endParaRPr>
          </a:p>
          <a:p>
            <a:pPr marL="285750" indent="-285750">
              <a:lnSpc>
                <a:spcPct val="107000"/>
              </a:lnSpc>
            </a:pPr>
            <a:endParaRPr lang="en-US" sz="1800" dirty="0">
              <a:effectLst/>
              <a:latin typeface="Times New Roman" panose="02020603050405020304" pitchFamily="18" charset="0"/>
              <a:ea typeface="Calibri" panose="020F0502020204030204" pitchFamily="34" charset="0"/>
              <a:cs typeface="Mangal" panose="02040503050203030202" pitchFamily="18" charset="0"/>
            </a:endParaRPr>
          </a:p>
          <a:p>
            <a:pPr marL="285750" indent="-285750">
              <a:lnSpc>
                <a:spcPct val="107000"/>
              </a:lnSpc>
            </a:pPr>
            <a:endParaRPr lang="en-US" sz="1800" dirty="0">
              <a:effectLst/>
              <a:latin typeface="Times New Roman" panose="02020603050405020304" pitchFamily="18"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43237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2C86A-48BC-4294-887F-0EFFD4E531F0}"/>
              </a:ext>
            </a:extLst>
          </p:cNvPr>
          <p:cNvSpPr>
            <a:spLocks noGrp="1"/>
          </p:cNvSpPr>
          <p:nvPr>
            <p:ph type="body" idx="1"/>
          </p:nvPr>
        </p:nvSpPr>
        <p:spPr>
          <a:xfrm>
            <a:off x="174356" y="616688"/>
            <a:ext cx="8795288" cy="4366017"/>
          </a:xfrm>
        </p:spPr>
        <p:txBody>
          <a:bodyPr/>
          <a:lstStyle/>
          <a:p>
            <a:r>
              <a:rPr lang="en-IN" sz="1400" dirty="0"/>
              <a:t>OpenCV documentation:  </a:t>
            </a:r>
            <a:r>
              <a:rPr lang="en-IN" sz="1400" dirty="0">
                <a:hlinkClick r:id="rId2"/>
              </a:rPr>
              <a:t>https://docs.opencv.org/master/d6/d00/tutorial_py_root.html</a:t>
            </a:r>
            <a:endParaRPr lang="en-IN" sz="1400" dirty="0"/>
          </a:p>
          <a:p>
            <a:endParaRPr lang="en-IN" sz="1400" dirty="0"/>
          </a:p>
          <a:p>
            <a:endParaRPr lang="en-IN" sz="1400" dirty="0"/>
          </a:p>
          <a:p>
            <a:r>
              <a:rPr lang="en-IN" sz="1400" dirty="0" err="1"/>
              <a:t>tkinter</a:t>
            </a:r>
            <a:r>
              <a:rPr lang="en-IN" sz="1400" dirty="0"/>
              <a:t> documentation :  </a:t>
            </a:r>
            <a:r>
              <a:rPr lang="en-IN" sz="1400" dirty="0">
                <a:hlinkClick r:id="rId3"/>
              </a:rPr>
              <a:t>https://docs.python.org/3/library/tkinter.html</a:t>
            </a:r>
            <a:endParaRPr lang="en-IN" sz="1400" dirty="0"/>
          </a:p>
          <a:p>
            <a:endParaRPr lang="en-IN" sz="1400" dirty="0"/>
          </a:p>
          <a:p>
            <a:endParaRPr lang="en-IN" sz="1400" dirty="0"/>
          </a:p>
          <a:p>
            <a:r>
              <a:rPr lang="en-IN" sz="1400" dirty="0"/>
              <a:t>pillow documentation: </a:t>
            </a:r>
            <a:r>
              <a:rPr lang="en-IN" sz="1400" dirty="0">
                <a:hlinkClick r:id="rId4"/>
              </a:rPr>
              <a:t>https://pillow.readthedocs.io/</a:t>
            </a:r>
            <a:endParaRPr lang="en-IN" sz="1400" dirty="0"/>
          </a:p>
          <a:p>
            <a:endParaRPr lang="en-IN" sz="1400" dirty="0"/>
          </a:p>
          <a:p>
            <a:r>
              <a:rPr lang="en-IN" sz="1400" dirty="0" err="1"/>
              <a:t>opencv</a:t>
            </a:r>
            <a:r>
              <a:rPr lang="en-IN" sz="1400" dirty="0"/>
              <a:t> python  documentation:  </a:t>
            </a:r>
            <a:r>
              <a:rPr lang="en-IN" sz="1400" dirty="0">
                <a:hlinkClick r:id="rId5"/>
              </a:rPr>
              <a:t>https://opencv-python-tutroals.readthedocs.io/en/latest/</a:t>
            </a:r>
            <a:endParaRPr lang="en-IN" sz="1400" dirty="0"/>
          </a:p>
          <a:p>
            <a:endParaRPr lang="en-IN" sz="1400" dirty="0"/>
          </a:p>
          <a:p>
            <a:r>
              <a:rPr lang="en-IN" sz="1400" dirty="0"/>
              <a:t>Steganography  (blog): </a:t>
            </a:r>
            <a:r>
              <a:rPr lang="en-IN" sz="1400" dirty="0">
                <a:hlinkClick r:id="rId6"/>
              </a:rPr>
              <a:t>https://www.educba.com/what-is-steganography/</a:t>
            </a:r>
            <a:r>
              <a:rPr lang="en-IN" sz="1400" dirty="0"/>
              <a:t> </a:t>
            </a:r>
            <a:r>
              <a:rPr lang="en-IN" sz="1400" dirty="0">
                <a:hlinkClick r:id="rId7"/>
              </a:rPr>
              <a:t>https://scialert.net/fulltext/?doi=itj.2004.245.269#:~:text=Steganography%20is%20in%20the%20literature%20(especially%20military)%20also,file%20in%20the%20contents%20of%20another%20file%20[5,6</a:t>
            </a:r>
            <a:r>
              <a:rPr lang="en-IN" sz="1400" dirty="0"/>
              <a:t>]</a:t>
            </a:r>
          </a:p>
          <a:p>
            <a:pPr marL="114300" indent="0">
              <a:buNone/>
            </a:pPr>
            <a:r>
              <a:rPr lang="en-IN" sz="1600" dirty="0">
                <a:hlinkClick r:id="rId8"/>
              </a:rPr>
              <a:t>https://resources.infosecinstitute.com/topic/steganography-and-tools-to-perform-steganography/</a:t>
            </a:r>
            <a:endParaRPr lang="en-IN" sz="1600" dirty="0"/>
          </a:p>
          <a:p>
            <a:pPr marL="114300" indent="0">
              <a:buNone/>
            </a:pPr>
            <a:endParaRPr lang="en-IN" sz="1600" dirty="0"/>
          </a:p>
          <a:p>
            <a:pPr marL="114300" indent="0">
              <a:buNone/>
            </a:pPr>
            <a:endParaRPr lang="en-IN" sz="1800" dirty="0"/>
          </a:p>
          <a:p>
            <a:pPr marL="114300" indent="0">
              <a:buNone/>
            </a:pPr>
            <a:endParaRPr lang="en-IN" sz="1800" dirty="0"/>
          </a:p>
          <a:p>
            <a:endParaRPr lang="en-IN" sz="1800" dirty="0"/>
          </a:p>
          <a:p>
            <a:pPr marL="114300" indent="0">
              <a:buNone/>
            </a:pPr>
            <a:endParaRPr lang="en-IN" sz="1800" dirty="0"/>
          </a:p>
          <a:p>
            <a:endParaRPr lang="en-IN" sz="1800" dirty="0"/>
          </a:p>
        </p:txBody>
      </p:sp>
    </p:spTree>
    <p:extLst>
      <p:ext uri="{BB962C8B-B14F-4D97-AF65-F5344CB8AC3E}">
        <p14:creationId xmlns:p14="http://schemas.microsoft.com/office/powerpoint/2010/main" val="1145799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1017300"/>
          </a:xfrm>
          <a:prstGeom prst="rect">
            <a:avLst/>
          </a:prstGeom>
        </p:spPr>
        <p:txBody>
          <a:bodyPr spcFirstLastPara="1" wrap="square" lIns="91425" tIns="91425" rIns="91425" bIns="91425" anchor="t" anchorCtr="0">
            <a:normAutofit/>
            <a:scene3d>
              <a:camera prst="orthographicFront"/>
              <a:lightRig rig="harsh" dir="t"/>
            </a:scene3d>
            <a:sp3d extrusionH="57150" prstMaterial="matte">
              <a:bevelT w="63500" h="12700" prst="angle"/>
              <a:contourClr>
                <a:schemeClr val="bg1">
                  <a:lumMod val="65000"/>
                </a:schemeClr>
              </a:contourClr>
            </a:sp3d>
          </a:bodyPr>
          <a:lstStyle/>
          <a:p>
            <a:pPr marL="0" lvl="0" indent="0" algn="ctr" rtl="0">
              <a:spcBef>
                <a:spcPts val="0"/>
              </a:spcBef>
              <a:spcAft>
                <a:spcPts val="0"/>
              </a:spcAft>
              <a:buNone/>
            </a:pPr>
            <a:r>
              <a:rPr lang="en" sz="3600" b="1" cap="none" dirty="0">
                <a:ln/>
                <a:solidFill>
                  <a:schemeClr val="accent3"/>
                </a:solidFill>
                <a:effectLst/>
              </a:rPr>
              <a:t>Market survey:</a:t>
            </a:r>
            <a:endParaRPr sz="3600" b="1" cap="none" dirty="0">
              <a:ln/>
              <a:solidFill>
                <a:schemeClr val="accent3"/>
              </a:solidFill>
              <a:effectLst/>
            </a:endParaRPr>
          </a:p>
          <a:p>
            <a:pPr marL="0" lvl="0" indent="0" algn="ctr" rtl="0">
              <a:spcBef>
                <a:spcPts val="0"/>
              </a:spcBef>
              <a:spcAft>
                <a:spcPts val="0"/>
              </a:spcAft>
              <a:buNone/>
            </a:pPr>
            <a:endParaRPr b="1" cap="none" dirty="0">
              <a:ln/>
              <a:solidFill>
                <a:schemeClr val="accent3"/>
              </a:solidFill>
              <a:effectLst/>
            </a:endParaRPr>
          </a:p>
        </p:txBody>
      </p:sp>
      <p:sp>
        <p:nvSpPr>
          <p:cNvPr id="67" name="Google Shape;67;p15"/>
          <p:cNvSpPr txBox="1"/>
          <p:nvPr/>
        </p:nvSpPr>
        <p:spPr>
          <a:xfrm>
            <a:off x="1500200" y="1414475"/>
            <a:ext cx="6150900" cy="3200846"/>
          </a:xfrm>
          <a:prstGeom prst="rect">
            <a:avLst/>
          </a:prstGeom>
          <a:noFill/>
          <a:ln>
            <a:noFill/>
          </a:ln>
        </p:spPr>
        <p:txBody>
          <a:bodyPr spcFirstLastPara="1" wrap="square" lIns="91425" tIns="91425" rIns="91425" bIns="91425" anchor="t" anchorCtr="0">
            <a:spAutoFit/>
            <a:scene3d>
              <a:camera prst="orthographicFront"/>
              <a:lightRig rig="soft" dir="t">
                <a:rot lat="0" lon="0" rev="15600000"/>
              </a:lightRig>
            </a:scene3d>
            <a:sp3d extrusionH="57150" prstMaterial="softEdge">
              <a:bevelT w="25400" h="38100"/>
            </a:sp3d>
          </a:bodyPr>
          <a:lstStyle/>
          <a:p>
            <a:pPr marL="457200" lvl="0" indent="-317500" algn="l" rtl="0">
              <a:spcBef>
                <a:spcPts val="0"/>
              </a:spcBef>
              <a:spcAft>
                <a:spcPts val="0"/>
              </a:spcAft>
              <a:buClr>
                <a:srgbClr val="F3F3F3"/>
              </a:buClr>
              <a:buSzPts val="1400"/>
              <a:buChar char="●"/>
            </a:pPr>
            <a:r>
              <a:rPr lang="en" sz="2800" b="1" dirty="0">
                <a:ln/>
                <a:solidFill>
                  <a:schemeClr val="accent4"/>
                </a:solidFill>
              </a:rPr>
              <a:t>Adobe photoshop</a:t>
            </a:r>
            <a:endParaRPr sz="2800" b="1" dirty="0">
              <a:ln/>
              <a:solidFill>
                <a:schemeClr val="accent4"/>
              </a:solidFill>
            </a:endParaRPr>
          </a:p>
          <a:p>
            <a:pPr marL="457200" lvl="0" indent="-317500" algn="l" rtl="0">
              <a:spcBef>
                <a:spcPts val="0"/>
              </a:spcBef>
              <a:spcAft>
                <a:spcPts val="0"/>
              </a:spcAft>
              <a:buClr>
                <a:srgbClr val="F3F3F3"/>
              </a:buClr>
              <a:buSzPts val="1400"/>
              <a:buChar char="●"/>
            </a:pPr>
            <a:r>
              <a:rPr lang="en" sz="2800" b="1" dirty="0">
                <a:ln/>
                <a:solidFill>
                  <a:schemeClr val="accent4"/>
                </a:solidFill>
              </a:rPr>
              <a:t>Google photos</a:t>
            </a:r>
            <a:endParaRPr sz="2800" b="1" dirty="0">
              <a:ln/>
              <a:solidFill>
                <a:schemeClr val="accent4"/>
              </a:solidFill>
            </a:endParaRPr>
          </a:p>
          <a:p>
            <a:pPr marL="457200" lvl="0" indent="-317500" algn="l" rtl="0">
              <a:spcBef>
                <a:spcPts val="0"/>
              </a:spcBef>
              <a:spcAft>
                <a:spcPts val="0"/>
              </a:spcAft>
              <a:buClr>
                <a:srgbClr val="F3F3F3"/>
              </a:buClr>
              <a:buSzPts val="1400"/>
              <a:buChar char="●"/>
            </a:pPr>
            <a:r>
              <a:rPr lang="en" sz="2800" b="1" dirty="0">
                <a:ln/>
                <a:solidFill>
                  <a:schemeClr val="accent4"/>
                </a:solidFill>
              </a:rPr>
              <a:t>Magix photo manager</a:t>
            </a:r>
            <a:endParaRPr sz="2800" b="1" dirty="0">
              <a:ln/>
              <a:solidFill>
                <a:schemeClr val="accent4"/>
              </a:solidFill>
            </a:endParaRPr>
          </a:p>
          <a:p>
            <a:pPr marL="457200" lvl="0" indent="-317500" algn="l" rtl="0">
              <a:spcBef>
                <a:spcPts val="0"/>
              </a:spcBef>
              <a:spcAft>
                <a:spcPts val="0"/>
              </a:spcAft>
              <a:buClr>
                <a:srgbClr val="F3F3F3"/>
              </a:buClr>
              <a:buSzPts val="1400"/>
              <a:buChar char="●"/>
            </a:pPr>
            <a:r>
              <a:rPr lang="en" sz="2800" b="1" dirty="0">
                <a:ln/>
                <a:solidFill>
                  <a:schemeClr val="accent4"/>
                </a:solidFill>
              </a:rPr>
              <a:t>Apple photos</a:t>
            </a:r>
            <a:endParaRPr sz="2800" b="1" dirty="0">
              <a:ln/>
              <a:solidFill>
                <a:schemeClr val="accent4"/>
              </a:solidFill>
            </a:endParaRPr>
          </a:p>
          <a:p>
            <a:pPr marL="457200" lvl="0" indent="-317500" algn="l" rtl="0">
              <a:spcBef>
                <a:spcPts val="0"/>
              </a:spcBef>
              <a:spcAft>
                <a:spcPts val="0"/>
              </a:spcAft>
              <a:buClr>
                <a:srgbClr val="F3F3F3"/>
              </a:buClr>
              <a:buSzPts val="1400"/>
              <a:buChar char="●"/>
            </a:pPr>
            <a:r>
              <a:rPr lang="en" sz="2800" b="1" dirty="0">
                <a:ln/>
                <a:solidFill>
                  <a:schemeClr val="accent4"/>
                </a:solidFill>
              </a:rPr>
              <a:t>CyberLink PhotoDirector 12</a:t>
            </a:r>
            <a:endParaRPr sz="2800" b="1" dirty="0">
              <a:ln/>
              <a:solidFill>
                <a:schemeClr val="accent4"/>
              </a:solidFill>
            </a:endParaRPr>
          </a:p>
          <a:p>
            <a:pPr marL="457200" lvl="0" indent="-317500" algn="l" rtl="0">
              <a:spcBef>
                <a:spcPts val="0"/>
              </a:spcBef>
              <a:spcAft>
                <a:spcPts val="0"/>
              </a:spcAft>
              <a:buClr>
                <a:srgbClr val="F3F3F3"/>
              </a:buClr>
              <a:buSzPts val="1400"/>
              <a:buChar char="●"/>
            </a:pPr>
            <a:r>
              <a:rPr lang="en" sz="2800" b="1" dirty="0">
                <a:ln/>
                <a:solidFill>
                  <a:schemeClr val="accent4"/>
                </a:solidFill>
              </a:rPr>
              <a:t>Corel Aftershot Pro 3</a:t>
            </a:r>
            <a:endParaRPr sz="2800" b="1" dirty="0">
              <a:ln/>
              <a:solidFill>
                <a:schemeClr val="accent4"/>
              </a:solidFill>
            </a:endParaRPr>
          </a:p>
          <a:p>
            <a:pPr marL="457200" lvl="0" indent="-317500" algn="l" rtl="0">
              <a:spcBef>
                <a:spcPts val="0"/>
              </a:spcBef>
              <a:spcAft>
                <a:spcPts val="0"/>
              </a:spcAft>
              <a:buClr>
                <a:srgbClr val="F3F3F3"/>
              </a:buClr>
              <a:buSzPts val="1400"/>
              <a:buChar char="●"/>
            </a:pPr>
            <a:r>
              <a:rPr lang="en" sz="2800" b="1" dirty="0">
                <a:ln/>
                <a:solidFill>
                  <a:schemeClr val="accent4"/>
                </a:solidFill>
              </a:rPr>
              <a:t>Corel PaintShop Pro 2021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7" name="Google Shape;67;p15"/>
          <p:cNvSpPr txBox="1"/>
          <p:nvPr/>
        </p:nvSpPr>
        <p:spPr>
          <a:xfrm>
            <a:off x="1496550" y="1010437"/>
            <a:ext cx="6150900" cy="2769959"/>
          </a:xfrm>
          <a:prstGeom prst="rect">
            <a:avLst/>
          </a:prstGeom>
          <a:noFill/>
          <a:ln>
            <a:noFill/>
          </a:ln>
        </p:spPr>
        <p:txBody>
          <a:bodyPr spcFirstLastPara="1" wrap="square" lIns="91425" tIns="91425" rIns="91425" bIns="91425" anchor="t" anchorCtr="0">
            <a:spAutoFit/>
            <a:scene3d>
              <a:camera prst="orthographicFront"/>
              <a:lightRig rig="soft" dir="t">
                <a:rot lat="0" lon="0" rev="15600000"/>
              </a:lightRig>
            </a:scene3d>
            <a:sp3d extrusionH="57150" prstMaterial="softEdge">
              <a:bevelT w="25400" h="38100"/>
            </a:sp3d>
          </a:bodyPr>
          <a:lstStyle/>
          <a:p>
            <a:pPr marL="457200" lvl="0" indent="-317500">
              <a:buClr>
                <a:srgbClr val="F3F3F3"/>
              </a:buClr>
              <a:buSzPts val="1400"/>
              <a:buChar char="●"/>
            </a:pPr>
            <a:r>
              <a:rPr lang="en-IN" sz="2800" b="1" dirty="0">
                <a:ln/>
                <a:solidFill>
                  <a:schemeClr val="accent4"/>
                </a:solidFill>
              </a:rPr>
              <a:t>Picasa</a:t>
            </a:r>
          </a:p>
          <a:p>
            <a:pPr marL="457200" lvl="0" indent="-317500">
              <a:buClr>
                <a:srgbClr val="F3F3F3"/>
              </a:buClr>
              <a:buSzPts val="1400"/>
              <a:buChar char="●"/>
            </a:pPr>
            <a:r>
              <a:rPr lang="en-IN" sz="2800" b="1" dirty="0">
                <a:ln/>
                <a:solidFill>
                  <a:schemeClr val="accent4"/>
                </a:solidFill>
              </a:rPr>
              <a:t>GIMP</a:t>
            </a:r>
          </a:p>
          <a:p>
            <a:pPr marL="457200" lvl="0" indent="-317500">
              <a:buClr>
                <a:srgbClr val="F3F3F3"/>
              </a:buClr>
              <a:buSzPts val="1400"/>
              <a:buChar char="●"/>
            </a:pPr>
            <a:r>
              <a:rPr lang="en-IN" sz="2800" b="1" dirty="0" err="1">
                <a:ln/>
                <a:solidFill>
                  <a:schemeClr val="accent4"/>
                </a:solidFill>
              </a:rPr>
              <a:t>Pixen</a:t>
            </a:r>
            <a:endParaRPr lang="en-IN" sz="2800" b="1" dirty="0">
              <a:ln/>
              <a:solidFill>
                <a:schemeClr val="accent4"/>
              </a:solidFill>
            </a:endParaRPr>
          </a:p>
          <a:p>
            <a:pPr marL="457200" lvl="0" indent="-317500">
              <a:buClr>
                <a:srgbClr val="F3F3F3"/>
              </a:buClr>
              <a:buSzPts val="1400"/>
              <a:buChar char="●"/>
            </a:pPr>
            <a:r>
              <a:rPr lang="en-IN" sz="2800" b="1" dirty="0">
                <a:ln/>
                <a:solidFill>
                  <a:schemeClr val="accent4"/>
                </a:solidFill>
              </a:rPr>
              <a:t>Inkscape</a:t>
            </a:r>
          </a:p>
          <a:p>
            <a:pPr marL="457200" lvl="0" indent="-317500">
              <a:buClr>
                <a:srgbClr val="F3F3F3"/>
              </a:buClr>
              <a:buSzPts val="1400"/>
              <a:buChar char="●"/>
            </a:pPr>
            <a:r>
              <a:rPr lang="en-IN" sz="2800" b="1" dirty="0" err="1">
                <a:ln/>
                <a:solidFill>
                  <a:schemeClr val="accent4"/>
                </a:solidFill>
              </a:rPr>
              <a:t>Krita</a:t>
            </a:r>
            <a:endParaRPr lang="en-IN" sz="2800" b="1" dirty="0">
              <a:ln/>
              <a:solidFill>
                <a:schemeClr val="accent4"/>
              </a:solidFill>
            </a:endParaRPr>
          </a:p>
          <a:p>
            <a:pPr marL="457200" lvl="0" indent="-317500">
              <a:buClr>
                <a:srgbClr val="F3F3F3"/>
              </a:buClr>
              <a:buSzPts val="1400"/>
              <a:buChar char="●"/>
            </a:pPr>
            <a:r>
              <a:rPr lang="en-IN" sz="2800" b="1" dirty="0" err="1">
                <a:ln/>
                <a:solidFill>
                  <a:schemeClr val="accent4"/>
                </a:solidFill>
              </a:rPr>
              <a:t>Photoscape</a:t>
            </a:r>
            <a:endParaRPr lang="en-IN" sz="2800" b="1" dirty="0">
              <a:ln/>
              <a:solidFill>
                <a:schemeClr val="accent4"/>
              </a:solidFill>
            </a:endParaRPr>
          </a:p>
        </p:txBody>
      </p:sp>
    </p:spTree>
    <p:extLst>
      <p:ext uri="{BB962C8B-B14F-4D97-AF65-F5344CB8AC3E}">
        <p14:creationId xmlns:p14="http://schemas.microsoft.com/office/powerpoint/2010/main" val="147132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1961936"/>
            <a:ext cx="8520600" cy="719400"/>
          </a:xfrm>
          <a:prstGeom prst="rect">
            <a:avLst/>
          </a:prstGeom>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p>
            <a:pPr marL="0" lvl="0" indent="0" rtl="0">
              <a:spcBef>
                <a:spcPts val="0"/>
              </a:spcBef>
              <a:spcAft>
                <a:spcPts val="0"/>
              </a:spcAft>
              <a:buNone/>
            </a:pPr>
            <a:r>
              <a:rPr lang="en" sz="4800" b="1" cap="none" dirty="0">
                <a:ln/>
                <a:solidFill>
                  <a:schemeClr val="accent3"/>
                </a:solidFill>
                <a:effectLst/>
              </a:rPr>
              <a:t>Scope of work:</a:t>
            </a:r>
            <a:endParaRPr sz="4800" b="1" cap="none" dirty="0">
              <a:ln/>
              <a:solidFill>
                <a:schemeClr val="accent3"/>
              </a:solidFill>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614BB3D-3E13-4751-9500-6BFE52A41761}"/>
              </a:ext>
            </a:extLst>
          </p:cNvPr>
          <p:cNvGraphicFramePr/>
          <p:nvPr>
            <p:extLst>
              <p:ext uri="{D42A27DB-BD31-4B8C-83A1-F6EECF244321}">
                <p14:modId xmlns:p14="http://schemas.microsoft.com/office/powerpoint/2010/main" val="4242172911"/>
              </p:ext>
            </p:extLst>
          </p:nvPr>
        </p:nvGraphicFramePr>
        <p:xfrm>
          <a:off x="244548" y="299262"/>
          <a:ext cx="8654903" cy="4544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E8E71FCF-8FA3-4530-B8C7-1FAE72873AC3}"/>
              </a:ext>
            </a:extLst>
          </p:cNvPr>
          <p:cNvSpPr txBox="1"/>
          <p:nvPr/>
        </p:nvSpPr>
        <p:spPr>
          <a:xfrm>
            <a:off x="3806455" y="299262"/>
            <a:ext cx="765544" cy="584775"/>
          </a:xfrm>
          <a:prstGeom prst="rect">
            <a:avLst/>
          </a:prstGeom>
          <a:noFill/>
        </p:spPr>
        <p:txBody>
          <a:bodyPr wrap="square" rtlCol="0">
            <a:spAutoFit/>
          </a:bodyPr>
          <a:lstStyle/>
          <a:p>
            <a:r>
              <a:rPr lang="en-US"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01</a:t>
            </a:r>
            <a:endParaRPr lang="en-IN"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TextBox 5">
            <a:extLst>
              <a:ext uri="{FF2B5EF4-FFF2-40B4-BE49-F238E27FC236}">
                <a16:creationId xmlns:a16="http://schemas.microsoft.com/office/drawing/2014/main" id="{0E2EE7B5-A843-4D70-8ADD-AAB32F6F72AD}"/>
              </a:ext>
            </a:extLst>
          </p:cNvPr>
          <p:cNvSpPr txBox="1"/>
          <p:nvPr/>
        </p:nvSpPr>
        <p:spPr>
          <a:xfrm>
            <a:off x="7552660" y="299261"/>
            <a:ext cx="765544" cy="584775"/>
          </a:xfrm>
          <a:prstGeom prst="rect">
            <a:avLst/>
          </a:prstGeom>
          <a:noFill/>
        </p:spPr>
        <p:txBody>
          <a:bodyPr wrap="square" rtlCol="0">
            <a:spAutoFit/>
          </a:bodyPr>
          <a:lstStyle/>
          <a:p>
            <a:r>
              <a:rPr lang="en-US"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02</a:t>
            </a:r>
            <a:endParaRPr lang="en-IN"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TextBox 6">
            <a:extLst>
              <a:ext uri="{FF2B5EF4-FFF2-40B4-BE49-F238E27FC236}">
                <a16:creationId xmlns:a16="http://schemas.microsoft.com/office/drawing/2014/main" id="{3B1678F4-D499-4797-8CD4-ED7B04AEF4B0}"/>
              </a:ext>
            </a:extLst>
          </p:cNvPr>
          <p:cNvSpPr txBox="1"/>
          <p:nvPr/>
        </p:nvSpPr>
        <p:spPr>
          <a:xfrm>
            <a:off x="3806455" y="2571749"/>
            <a:ext cx="765544" cy="584775"/>
          </a:xfrm>
          <a:prstGeom prst="rect">
            <a:avLst/>
          </a:prstGeom>
          <a:noFill/>
        </p:spPr>
        <p:txBody>
          <a:bodyPr wrap="square" rtlCol="0">
            <a:spAutoFit/>
          </a:bodyPr>
          <a:lstStyle/>
          <a:p>
            <a:r>
              <a:rPr lang="en-US"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03</a:t>
            </a:r>
            <a:endParaRPr lang="en-IN"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TextBox 7">
            <a:extLst>
              <a:ext uri="{FF2B5EF4-FFF2-40B4-BE49-F238E27FC236}">
                <a16:creationId xmlns:a16="http://schemas.microsoft.com/office/drawing/2014/main" id="{113F6344-358C-4F73-BAA1-A57B3DD42B51}"/>
              </a:ext>
            </a:extLst>
          </p:cNvPr>
          <p:cNvSpPr txBox="1"/>
          <p:nvPr/>
        </p:nvSpPr>
        <p:spPr>
          <a:xfrm>
            <a:off x="7552660" y="2571749"/>
            <a:ext cx="765544" cy="584775"/>
          </a:xfrm>
          <a:prstGeom prst="rect">
            <a:avLst/>
          </a:prstGeom>
          <a:noFill/>
        </p:spPr>
        <p:txBody>
          <a:bodyPr wrap="square" rtlCol="0">
            <a:spAutoFit/>
          </a:bodyPr>
          <a:lstStyle/>
          <a:p>
            <a:r>
              <a:rPr lang="en-US"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04</a:t>
            </a:r>
            <a:endParaRPr lang="en-IN" sz="32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25777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668E-631F-46A4-9EDF-B9682ABD7490}"/>
              </a:ext>
            </a:extLst>
          </p:cNvPr>
          <p:cNvSpPr>
            <a:spLocks noGrp="1"/>
          </p:cNvSpPr>
          <p:nvPr>
            <p:ph type="title"/>
          </p:nvPr>
        </p:nvSpPr>
        <p:spPr>
          <a:xfrm>
            <a:off x="311700" y="198474"/>
            <a:ext cx="8520600" cy="819251"/>
          </a:xfrm>
        </p:spPr>
        <p:txBody>
          <a:bodyPr>
            <a:normAutofit fontScale="90000"/>
          </a:bodyPr>
          <a:lstStyle/>
          <a:p>
            <a:r>
              <a:rPr lang="en" sz="4400" cap="none" dirty="0">
                <a:ln/>
                <a:solidFill>
                  <a:schemeClr val="accent3"/>
                </a:solidFill>
                <a:effectLst/>
                <a:latin typeface="Algerian" panose="04020705040A02060702" pitchFamily="82" charset="0"/>
              </a:rPr>
              <a:t>Objective</a:t>
            </a:r>
            <a:endParaRPr lang="en-IN" sz="4400" dirty="0"/>
          </a:p>
        </p:txBody>
      </p:sp>
      <p:sp>
        <p:nvSpPr>
          <p:cNvPr id="3" name="Text Placeholder 2">
            <a:extLst>
              <a:ext uri="{FF2B5EF4-FFF2-40B4-BE49-F238E27FC236}">
                <a16:creationId xmlns:a16="http://schemas.microsoft.com/office/drawing/2014/main" id="{FE57E38D-CD81-4A76-A43D-34AF7DE19B2A}"/>
              </a:ext>
            </a:extLst>
          </p:cNvPr>
          <p:cNvSpPr>
            <a:spLocks noGrp="1"/>
          </p:cNvSpPr>
          <p:nvPr>
            <p:ph type="body" idx="1"/>
          </p:nvPr>
        </p:nvSpPr>
        <p:spPr/>
        <p:txBody>
          <a:bodyPr>
            <a:normAutofit/>
          </a:bodyPr>
          <a:lstStyle/>
          <a:p>
            <a:r>
              <a:rPr lang="en-US" sz="2400" dirty="0"/>
              <a:t>User would be able to edit image using different tools</a:t>
            </a:r>
          </a:p>
          <a:p>
            <a:r>
              <a:rPr lang="en-US" sz="2400" dirty="0"/>
              <a:t>User can detect faces in images using application and edit its data</a:t>
            </a:r>
          </a:p>
          <a:p>
            <a:r>
              <a:rPr lang="en-US" sz="2400" dirty="0"/>
              <a:t>Live face detection would also be supported</a:t>
            </a:r>
          </a:p>
          <a:p>
            <a:r>
              <a:rPr lang="en-US" sz="2400" dirty="0"/>
              <a:t>Creating extra utilities such as, stickers that stay on faces on camera</a:t>
            </a:r>
            <a:endParaRPr lang="en-IN" sz="2400" dirty="0"/>
          </a:p>
        </p:txBody>
      </p:sp>
    </p:spTree>
    <p:extLst>
      <p:ext uri="{BB962C8B-B14F-4D97-AF65-F5344CB8AC3E}">
        <p14:creationId xmlns:p14="http://schemas.microsoft.com/office/powerpoint/2010/main" val="41103979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TotalTime>503</TotalTime>
  <Words>806</Words>
  <Application>Microsoft Office PowerPoint</Application>
  <PresentationFormat>On-screen Show (16:9)</PresentationFormat>
  <Paragraphs>128</Paragraphs>
  <Slides>23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Algerian</vt:lpstr>
      <vt:lpstr>Arial</vt:lpstr>
      <vt:lpstr>Calibri</vt:lpstr>
      <vt:lpstr>Calibri Light</vt:lpstr>
      <vt:lpstr>Times New Roman</vt:lpstr>
      <vt:lpstr>Celestial</vt:lpstr>
      <vt:lpstr>Image Editor</vt:lpstr>
      <vt:lpstr>Problem definition:</vt:lpstr>
      <vt:lpstr>Literature survey</vt:lpstr>
      <vt:lpstr>PowerPoint Presentation</vt:lpstr>
      <vt:lpstr>Market survey: </vt:lpstr>
      <vt:lpstr>PowerPoint Presentation</vt:lpstr>
      <vt:lpstr>Scope of work:</vt:lpstr>
      <vt:lpstr>PowerPoint Presentation</vt:lpstr>
      <vt:lpstr>Objective</vt:lpstr>
      <vt:lpstr>FEATURES</vt:lpstr>
      <vt:lpstr>Changing the colour depth</vt:lpstr>
      <vt:lpstr>Cropping an image</vt:lpstr>
      <vt:lpstr>Removal of unwanted elements</vt:lpstr>
      <vt:lpstr>Image orientation </vt:lpstr>
      <vt:lpstr>Contrast change and brightening </vt:lpstr>
      <vt:lpstr>Face detection </vt:lpstr>
      <vt:lpstr>Special effects </vt:lpstr>
      <vt:lpstr>Proposed System </vt:lpstr>
      <vt:lpstr>PowerPoint Presentation</vt:lpstr>
      <vt:lpstr>PowerPoint Presentation</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Image Editor</dc:title>
  <dc:creator>Vishal Tonde</dc:creator>
  <cp:lastModifiedBy>RAHUL TANDEL</cp:lastModifiedBy>
  <cp:revision>31</cp:revision>
  <dcterms:modified xsi:type="dcterms:W3CDTF">2022-03-16T08:27:00Z</dcterms:modified>
</cp:coreProperties>
</file>